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8" r:id="rId33"/>
    <p:sldId id="287" r:id="rId34"/>
    <p:sldId id="290" r:id="rId35"/>
    <p:sldId id="289" r:id="rId36"/>
    <p:sldId id="291" r:id="rId37"/>
    <p:sldId id="292" r:id="rId38"/>
    <p:sldId id="293" r:id="rId39"/>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9" d="100"/>
          <a:sy n="99" d="100"/>
        </p:scale>
        <p:origin x="84" y="33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smtClean="0"/>
              <a:t>Образец заголовка</a:t>
            </a:r>
            <a:endParaRPr lang="ru-RU"/>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7D63FBDC-8FEB-421B-934C-431094DA97F8}" type="datetimeFigureOut">
              <a:rPr lang="ru-RU" smtClean="0"/>
              <a:t>14.04.2020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ABA2520-25B9-44FC-8C24-86E4F050F11E}" type="slidenum">
              <a:rPr lang="ru-RU" smtClean="0"/>
              <a:t>‹#›</a:t>
            </a:fld>
            <a:endParaRPr lang="ru-RU"/>
          </a:p>
        </p:txBody>
      </p:sp>
    </p:spTree>
    <p:extLst>
      <p:ext uri="{BB962C8B-B14F-4D97-AF65-F5344CB8AC3E}">
        <p14:creationId xmlns:p14="http://schemas.microsoft.com/office/powerpoint/2010/main" val="28285298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7D63FBDC-8FEB-421B-934C-431094DA97F8}" type="datetimeFigureOut">
              <a:rPr lang="ru-RU" smtClean="0"/>
              <a:t>14.04.2020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ABA2520-25B9-44FC-8C24-86E4F050F11E}" type="slidenum">
              <a:rPr lang="ru-RU" smtClean="0"/>
              <a:t>‹#›</a:t>
            </a:fld>
            <a:endParaRPr lang="ru-RU"/>
          </a:p>
        </p:txBody>
      </p:sp>
    </p:spTree>
    <p:extLst>
      <p:ext uri="{BB962C8B-B14F-4D97-AF65-F5344CB8AC3E}">
        <p14:creationId xmlns:p14="http://schemas.microsoft.com/office/powerpoint/2010/main" val="34037866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7D63FBDC-8FEB-421B-934C-431094DA97F8}" type="datetimeFigureOut">
              <a:rPr lang="ru-RU" smtClean="0"/>
              <a:t>14.04.2020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ABA2520-25B9-44FC-8C24-86E4F050F11E}" type="slidenum">
              <a:rPr lang="ru-RU" smtClean="0"/>
              <a:t>‹#›</a:t>
            </a:fld>
            <a:endParaRPr lang="ru-RU"/>
          </a:p>
        </p:txBody>
      </p:sp>
    </p:spTree>
    <p:extLst>
      <p:ext uri="{BB962C8B-B14F-4D97-AF65-F5344CB8AC3E}">
        <p14:creationId xmlns:p14="http://schemas.microsoft.com/office/powerpoint/2010/main" val="8153721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7D63FBDC-8FEB-421B-934C-431094DA97F8}" type="datetimeFigureOut">
              <a:rPr lang="ru-RU" smtClean="0"/>
              <a:t>14.04.2020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ABA2520-25B9-44FC-8C24-86E4F050F11E}" type="slidenum">
              <a:rPr lang="ru-RU" smtClean="0"/>
              <a:t>‹#›</a:t>
            </a:fld>
            <a:endParaRPr lang="ru-RU"/>
          </a:p>
        </p:txBody>
      </p:sp>
    </p:spTree>
    <p:extLst>
      <p:ext uri="{BB962C8B-B14F-4D97-AF65-F5344CB8AC3E}">
        <p14:creationId xmlns:p14="http://schemas.microsoft.com/office/powerpoint/2010/main" val="31841765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smtClean="0"/>
              <a:t>Образец заголовка</a:t>
            </a:r>
            <a:endParaRPr lang="ru-RU"/>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7D63FBDC-8FEB-421B-934C-431094DA97F8}" type="datetimeFigureOut">
              <a:rPr lang="ru-RU" smtClean="0"/>
              <a:t>14.04.2020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ABA2520-25B9-44FC-8C24-86E4F050F11E}" type="slidenum">
              <a:rPr lang="ru-RU" smtClean="0"/>
              <a:t>‹#›</a:t>
            </a:fld>
            <a:endParaRPr lang="ru-RU"/>
          </a:p>
        </p:txBody>
      </p:sp>
    </p:spTree>
    <p:extLst>
      <p:ext uri="{BB962C8B-B14F-4D97-AF65-F5344CB8AC3E}">
        <p14:creationId xmlns:p14="http://schemas.microsoft.com/office/powerpoint/2010/main" val="34988780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838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6172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7D63FBDC-8FEB-421B-934C-431094DA97F8}" type="datetimeFigureOut">
              <a:rPr lang="ru-RU" smtClean="0"/>
              <a:t>14.04.2020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1ABA2520-25B9-44FC-8C24-86E4F050F11E}" type="slidenum">
              <a:rPr lang="ru-RU" smtClean="0"/>
              <a:t>‹#›</a:t>
            </a:fld>
            <a:endParaRPr lang="ru-RU"/>
          </a:p>
        </p:txBody>
      </p:sp>
    </p:spTree>
    <p:extLst>
      <p:ext uri="{BB962C8B-B14F-4D97-AF65-F5344CB8AC3E}">
        <p14:creationId xmlns:p14="http://schemas.microsoft.com/office/powerpoint/2010/main" val="37631591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smtClean="0"/>
              <a:t>Образец заголовка</a:t>
            </a:r>
            <a:endParaRPr lang="ru-RU"/>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7D63FBDC-8FEB-421B-934C-431094DA97F8}" type="datetimeFigureOut">
              <a:rPr lang="ru-RU" smtClean="0"/>
              <a:t>14.04.2020</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1ABA2520-25B9-44FC-8C24-86E4F050F11E}" type="slidenum">
              <a:rPr lang="ru-RU" smtClean="0"/>
              <a:t>‹#›</a:t>
            </a:fld>
            <a:endParaRPr lang="ru-RU"/>
          </a:p>
        </p:txBody>
      </p:sp>
    </p:spTree>
    <p:extLst>
      <p:ext uri="{BB962C8B-B14F-4D97-AF65-F5344CB8AC3E}">
        <p14:creationId xmlns:p14="http://schemas.microsoft.com/office/powerpoint/2010/main" val="40496123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7D63FBDC-8FEB-421B-934C-431094DA97F8}" type="datetimeFigureOut">
              <a:rPr lang="ru-RU" smtClean="0"/>
              <a:t>14.04.2020</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1ABA2520-25B9-44FC-8C24-86E4F050F11E}" type="slidenum">
              <a:rPr lang="ru-RU" smtClean="0"/>
              <a:t>‹#›</a:t>
            </a:fld>
            <a:endParaRPr lang="ru-RU"/>
          </a:p>
        </p:txBody>
      </p:sp>
    </p:spTree>
    <p:extLst>
      <p:ext uri="{BB962C8B-B14F-4D97-AF65-F5344CB8AC3E}">
        <p14:creationId xmlns:p14="http://schemas.microsoft.com/office/powerpoint/2010/main" val="27530691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7D63FBDC-8FEB-421B-934C-431094DA97F8}" type="datetimeFigureOut">
              <a:rPr lang="ru-RU" smtClean="0"/>
              <a:t>14.04.2020</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1ABA2520-25B9-44FC-8C24-86E4F050F11E}" type="slidenum">
              <a:rPr lang="ru-RU" smtClean="0"/>
              <a:t>‹#›</a:t>
            </a:fld>
            <a:endParaRPr lang="ru-RU"/>
          </a:p>
        </p:txBody>
      </p:sp>
    </p:spTree>
    <p:extLst>
      <p:ext uri="{BB962C8B-B14F-4D97-AF65-F5344CB8AC3E}">
        <p14:creationId xmlns:p14="http://schemas.microsoft.com/office/powerpoint/2010/main" val="35988062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7D63FBDC-8FEB-421B-934C-431094DA97F8}" type="datetimeFigureOut">
              <a:rPr lang="ru-RU" smtClean="0"/>
              <a:t>14.04.2020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1ABA2520-25B9-44FC-8C24-86E4F050F11E}" type="slidenum">
              <a:rPr lang="ru-RU" smtClean="0"/>
              <a:t>‹#›</a:t>
            </a:fld>
            <a:endParaRPr lang="ru-RU"/>
          </a:p>
        </p:txBody>
      </p:sp>
    </p:spTree>
    <p:extLst>
      <p:ext uri="{BB962C8B-B14F-4D97-AF65-F5344CB8AC3E}">
        <p14:creationId xmlns:p14="http://schemas.microsoft.com/office/powerpoint/2010/main" val="30164863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7D63FBDC-8FEB-421B-934C-431094DA97F8}" type="datetimeFigureOut">
              <a:rPr lang="ru-RU" smtClean="0"/>
              <a:t>14.04.2020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1ABA2520-25B9-44FC-8C24-86E4F050F11E}" type="slidenum">
              <a:rPr lang="ru-RU" smtClean="0"/>
              <a:t>‹#›</a:t>
            </a:fld>
            <a:endParaRPr lang="ru-RU"/>
          </a:p>
        </p:txBody>
      </p:sp>
    </p:spTree>
    <p:extLst>
      <p:ext uri="{BB962C8B-B14F-4D97-AF65-F5344CB8AC3E}">
        <p14:creationId xmlns:p14="http://schemas.microsoft.com/office/powerpoint/2010/main" val="7511202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15000">
              <a:schemeClr val="accent3">
                <a:lumMod val="60000"/>
                <a:lumOff val="4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D63FBDC-8FEB-421B-934C-431094DA97F8}" type="datetimeFigureOut">
              <a:rPr lang="ru-RU" smtClean="0"/>
              <a:t>14.04.2020</a:t>
            </a:fld>
            <a:endParaRPr lang="ru-RU"/>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ABA2520-25B9-44FC-8C24-86E4F050F11E}" type="slidenum">
              <a:rPr lang="ru-RU" smtClean="0"/>
              <a:t>‹#›</a:t>
            </a:fld>
            <a:endParaRPr lang="ru-RU"/>
          </a:p>
        </p:txBody>
      </p:sp>
    </p:spTree>
    <p:extLst>
      <p:ext uri="{BB962C8B-B14F-4D97-AF65-F5344CB8AC3E}">
        <p14:creationId xmlns:p14="http://schemas.microsoft.com/office/powerpoint/2010/main" val="14968267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759131" y="3236119"/>
            <a:ext cx="9144000" cy="2387600"/>
          </a:xfrm>
        </p:spPr>
        <p:txBody>
          <a:bodyPr>
            <a:normAutofit fontScale="90000"/>
          </a:bodyPr>
          <a:lstStyle/>
          <a:p>
            <a:r>
              <a:rPr lang="ru-RU" b="1" dirty="0">
                <a:solidFill>
                  <a:schemeClr val="accent1">
                    <a:lumMod val="50000"/>
                  </a:schemeClr>
                </a:solidFill>
              </a:rPr>
              <a:t>Геронтология. Системные механизмы старения. Фазы и законы </a:t>
            </a:r>
            <a:r>
              <a:rPr lang="ru-RU" b="1" dirty="0" err="1">
                <a:solidFill>
                  <a:schemeClr val="accent1">
                    <a:lumMod val="50000"/>
                  </a:schemeClr>
                </a:solidFill>
              </a:rPr>
              <a:t>геронтогенеза</a:t>
            </a:r>
            <a:r>
              <a:rPr lang="ru-RU" b="1" dirty="0">
                <a:solidFill>
                  <a:schemeClr val="accent1">
                    <a:lumMod val="50000"/>
                  </a:schemeClr>
                </a:solidFill>
              </a:rPr>
              <a:t>. </a:t>
            </a:r>
            <a:r>
              <a:rPr lang="ru-RU" b="1" dirty="0" err="1">
                <a:solidFill>
                  <a:schemeClr val="accent1">
                    <a:lumMod val="50000"/>
                  </a:schemeClr>
                </a:solidFill>
              </a:rPr>
              <a:t>Общевозрастные</a:t>
            </a:r>
            <a:r>
              <a:rPr lang="ru-RU" b="1" dirty="0">
                <a:solidFill>
                  <a:schemeClr val="accent1">
                    <a:lumMod val="50000"/>
                  </a:schemeClr>
                </a:solidFill>
              </a:rPr>
              <a:t> тенденции и индивидуальные различия пожилых людей</a:t>
            </a:r>
            <a:r>
              <a:rPr lang="ru-RU" b="1" dirty="0" smtClean="0">
                <a:solidFill>
                  <a:schemeClr val="accent1">
                    <a:lumMod val="50000"/>
                  </a:schemeClr>
                </a:solidFill>
              </a:rPr>
              <a:t>.</a:t>
            </a:r>
            <a:endParaRPr lang="ru-RU" dirty="0">
              <a:solidFill>
                <a:schemeClr val="accent1">
                  <a:lumMod val="50000"/>
                </a:schemeClr>
              </a:solidFill>
            </a:endParaRPr>
          </a:p>
        </p:txBody>
      </p:sp>
      <p:sp>
        <p:nvSpPr>
          <p:cNvPr id="3" name="Подзаголовок 2"/>
          <p:cNvSpPr>
            <a:spLocks noGrp="1"/>
          </p:cNvSpPr>
          <p:nvPr>
            <p:ph type="subTitle" idx="1"/>
          </p:nvPr>
        </p:nvSpPr>
        <p:spPr/>
        <p:txBody>
          <a:bodyPr/>
          <a:lstStyle/>
          <a:p>
            <a:endParaRPr lang="ru-RU"/>
          </a:p>
        </p:txBody>
      </p:sp>
    </p:spTree>
    <p:extLst>
      <p:ext uri="{BB962C8B-B14F-4D97-AF65-F5344CB8AC3E}">
        <p14:creationId xmlns:p14="http://schemas.microsoft.com/office/powerpoint/2010/main" val="34988534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a:xfrm>
            <a:off x="0" y="0"/>
            <a:ext cx="12192000" cy="6858000"/>
          </a:xfrm>
        </p:spPr>
        <p:txBody>
          <a:bodyPr>
            <a:normAutofit fontScale="85000" lnSpcReduction="20000"/>
          </a:bodyPr>
          <a:lstStyle/>
          <a:p>
            <a:pPr marL="0" indent="0">
              <a:buNone/>
            </a:pPr>
            <a:r>
              <a:rPr lang="ru-RU" dirty="0"/>
              <a:t> </a:t>
            </a:r>
            <a:r>
              <a:rPr lang="ru-RU" dirty="0" err="1"/>
              <a:t>Пекк</a:t>
            </a:r>
            <a:r>
              <a:rPr lang="ru-RU" dirty="0"/>
              <a:t> (американский психолог), развивая идеи Эриксона о восьмом кризисе, говорит о </a:t>
            </a:r>
            <a:r>
              <a:rPr lang="ru-RU" i="1" dirty="0" err="1"/>
              <a:t>подкризисах</a:t>
            </a:r>
            <a:r>
              <a:rPr lang="ru-RU" i="1" dirty="0"/>
              <a:t> этого периода.</a:t>
            </a:r>
            <a:endParaRPr lang="ru-RU" dirty="0"/>
          </a:p>
          <a:p>
            <a:pPr marL="0" indent="0">
              <a:buNone/>
            </a:pPr>
            <a:r>
              <a:rPr lang="ru-RU" dirty="0"/>
              <a:t>Первый - переоценка собственного «Я» независимо от профессиональной карьеры. То есть, человек должен, прежде всего, для себя определить, какое место он занимает в жизни после ухода на пенсию, когда за ненадобностью отброшены мундиры, звания и должности.</a:t>
            </a:r>
          </a:p>
          <a:p>
            <a:pPr marL="0" indent="0">
              <a:buNone/>
            </a:pPr>
            <a:r>
              <a:rPr lang="ru-RU" dirty="0"/>
              <a:t>Второй - осознание факта ухудшения здоровья и старения тела, когда приходится признать, что молодость, красота, стройная фигура, крепкое здоровье остались далеко в прошлом. Для мужчины труднее преодоление первого </a:t>
            </a:r>
            <a:r>
              <a:rPr lang="ru-RU" dirty="0" err="1"/>
              <a:t>подкризиса</a:t>
            </a:r>
            <a:r>
              <a:rPr lang="ru-RU" dirty="0"/>
              <a:t>, а для женщины - второго.</a:t>
            </a:r>
          </a:p>
          <a:p>
            <a:pPr marL="0" indent="0">
              <a:buNone/>
            </a:pPr>
            <a:r>
              <a:rPr lang="ru-RU" dirty="0"/>
              <a:t> Российский ученый В.В. Болтенко выделил ряд </a:t>
            </a:r>
            <a:r>
              <a:rPr lang="ru-RU" i="1" dirty="0"/>
              <a:t>этапов психологического старения</a:t>
            </a:r>
            <a:r>
              <a:rPr lang="ru-RU" dirty="0"/>
              <a:t>, которые не зависят от паспортного возраста.</a:t>
            </a:r>
          </a:p>
          <a:p>
            <a:pPr marL="0" indent="0">
              <a:buNone/>
            </a:pPr>
            <a:r>
              <a:rPr lang="ru-RU" dirty="0"/>
              <a:t> На первом этапе сохраняется связь с тем видом деятельности, который был ведущим для человека до выхода на пенсию. Как правило, этот вид деятельности был непосредственно связан с профессией пенсионера. Чаще это люди интеллектуального труда (ученые, артисты, учителя, врачи). Эта связь может быть непосредственной в форме эпизодического участия в выполнении прежней работы, может и опосредованной, через чтение специальной литературы, написание специальной литературы, темы. Если же она обрывается сразу после ухода на пенсию, то человек, минуя первый этап, попадает на второй.</a:t>
            </a:r>
          </a:p>
          <a:p>
            <a:pPr marL="0" indent="0">
              <a:buNone/>
            </a:pPr>
            <a:r>
              <a:rPr lang="ru-RU" dirty="0"/>
              <a:t> На втором этапе наблюдается сужение круга интересов за счет выполнения профессиональных привязанностей. В общении с окружающими уже преобладают разговоры на бытовые темы, обсуждение телевизионных передач, семейных событий, успехов или неудач детей и внуков. В группах таких людей уже трудно различить, кто был инженером, кто врачом, а кто профессором философии.</a:t>
            </a:r>
          </a:p>
          <a:p>
            <a:endParaRPr lang="ru-RU" dirty="0"/>
          </a:p>
        </p:txBody>
      </p:sp>
    </p:spTree>
    <p:extLst>
      <p:ext uri="{BB962C8B-B14F-4D97-AF65-F5344CB8AC3E}">
        <p14:creationId xmlns:p14="http://schemas.microsoft.com/office/powerpoint/2010/main" val="42791197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a:xfrm>
            <a:off x="0" y="0"/>
            <a:ext cx="12192000" cy="6858000"/>
          </a:xfrm>
        </p:spPr>
        <p:txBody>
          <a:bodyPr>
            <a:normAutofit fontScale="85000" lnSpcReduction="20000"/>
          </a:bodyPr>
          <a:lstStyle/>
          <a:p>
            <a:pPr marL="0" indent="0">
              <a:buNone/>
            </a:pPr>
            <a:r>
              <a:rPr lang="ru-RU" dirty="0"/>
              <a:t> На третьем этапе главенствующей становится забота о личном здоровье. Любимая тема для разговора - лекарства, способы лечения, травы. И, в газетах, и в телепередачах на эти темы обращается особое внимание. Наиболее значимым в жизни человеком становится участковый врач, его профессиональные и личностные качества.</a:t>
            </a:r>
          </a:p>
          <a:p>
            <a:pPr marL="0" indent="0">
              <a:buNone/>
            </a:pPr>
            <a:r>
              <a:rPr lang="ru-RU" dirty="0"/>
              <a:t> На четвертом этапе смыслом жизни становится сохранение самой жизни. Круг общения сужен до предела: лечащий врач, социальный работник, члены семьи, поддерживающие личный комфорт пенсионера, соседи самого ближнего расстояния. Для приличия или по привычке - редкие телефонные разговоры со старыми знакомыми - ровесниками, почтовая переписка, в основном чтобы узнать, скольких еще осталось пережить.</a:t>
            </a:r>
          </a:p>
          <a:p>
            <a:pPr marL="0" indent="0">
              <a:buNone/>
            </a:pPr>
            <a:r>
              <a:rPr lang="ru-RU" dirty="0"/>
              <a:t> И, наконец, на пятом этапе происходит снижение потребностей чисто витального характера (еда, покой, сон). Эмоциональность и общение почти отсутствуют.</a:t>
            </a:r>
          </a:p>
          <a:p>
            <a:pPr marL="0" indent="0">
              <a:buNone/>
            </a:pPr>
            <a:r>
              <a:rPr lang="ru-RU" dirty="0"/>
              <a:t> Один из основателей российской психологии Б.Г. Ананьев (1980г.) объяснял, что парадокс человеческой жизни заключается в том, что у многих людей «умирание» происходит гораздо раньше, чем физическое одряхление. Такое состояние наблюдается у тех людей, которые по собственной воле начинают изолироваться от общества, что ведет к «сужению объема личностных свойств, к деформации структуры личности». По сравнению с долгожителями, сохраняющими личность, «некоторые « начинающие» пенсионеры в 60-65 лет кажутся сразу одряхлевшими, страдающими от образовавшегося вакуума и чувства социальной неполноценности. С этого возраста для них начинается драматический период умирания личности. Ученый говорит о том, что внезапное блокирование всех потенциалов трудоспособности и одаренности человека с прекращением многолетнего труда не может не вызвать глубоких перестроек в структуре человека как субъекта деятельности, а потому и личности.</a:t>
            </a:r>
          </a:p>
          <a:p>
            <a:pPr marL="0" indent="0">
              <a:buNone/>
            </a:pPr>
            <a:endParaRPr lang="ru-RU" dirty="0"/>
          </a:p>
        </p:txBody>
      </p:sp>
    </p:spTree>
    <p:extLst>
      <p:ext uri="{BB962C8B-B14F-4D97-AF65-F5344CB8AC3E}">
        <p14:creationId xmlns:p14="http://schemas.microsoft.com/office/powerpoint/2010/main" val="21594944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a:xfrm>
            <a:off x="0" y="0"/>
            <a:ext cx="12192000" cy="6858000"/>
          </a:xfrm>
        </p:spPr>
        <p:txBody>
          <a:bodyPr>
            <a:normAutofit fontScale="85000" lnSpcReduction="20000"/>
          </a:bodyPr>
          <a:lstStyle/>
          <a:p>
            <a:pPr marL="0" indent="0">
              <a:buNone/>
            </a:pPr>
            <a:r>
              <a:rPr lang="ru-RU" i="1" dirty="0">
                <a:solidFill>
                  <a:srgbClr val="FFFF00"/>
                </a:solidFill>
              </a:rPr>
              <a:t>И. Кон приводит свою</a:t>
            </a:r>
            <a:r>
              <a:rPr lang="ru-RU" dirty="0">
                <a:solidFill>
                  <a:srgbClr val="FFFF00"/>
                </a:solidFill>
              </a:rPr>
              <a:t> </a:t>
            </a:r>
            <a:r>
              <a:rPr lang="ru-RU" i="1" dirty="0">
                <a:solidFill>
                  <a:srgbClr val="FFFF00"/>
                </a:solidFill>
              </a:rPr>
              <a:t>классификацию типов старости</a:t>
            </a:r>
            <a:r>
              <a:rPr lang="ru-RU" dirty="0">
                <a:solidFill>
                  <a:srgbClr val="FFFF00"/>
                </a:solidFill>
              </a:rPr>
              <a:t>, в зависимости от характера деятельности, которой она заполнена. (Кон И.С.1984г.)</a:t>
            </a:r>
          </a:p>
          <a:p>
            <a:pPr marL="0" indent="0">
              <a:buNone/>
            </a:pPr>
            <a:r>
              <a:rPr lang="ru-RU" dirty="0"/>
              <a:t>^ </a:t>
            </a:r>
            <a:r>
              <a:rPr lang="ru-RU" i="1" dirty="0"/>
              <a:t>Первый тип - активная, творческая старость</a:t>
            </a:r>
            <a:r>
              <a:rPr lang="ru-RU" dirty="0"/>
              <a:t>.  Люди расставались с профессиональным трудом и продолжали участвовать в общественной жизни, живут полнокровной жизнью, не ощущая какой либо ущербности.</a:t>
            </a:r>
          </a:p>
          <a:p>
            <a:pPr marL="0" indent="0">
              <a:buNone/>
            </a:pPr>
            <a:r>
              <a:rPr lang="ru-RU" dirty="0"/>
              <a:t>^ </a:t>
            </a:r>
            <a:r>
              <a:rPr lang="ru-RU" i="1" dirty="0"/>
              <a:t>Второй тип старости</a:t>
            </a:r>
            <a:r>
              <a:rPr lang="ru-RU" dirty="0"/>
              <a:t> также отличается хорошей социальной и психологической приспособленностью, но энергия этих людей направлена главным образом на устройство собственной жизни - материальное благополучие, отдых, развлечение и самообразование, на что раньше не доставало времени.</a:t>
            </a:r>
          </a:p>
          <a:p>
            <a:pPr marL="0" indent="0">
              <a:buNone/>
            </a:pPr>
            <a:r>
              <a:rPr lang="ru-RU" dirty="0"/>
              <a:t>^ </a:t>
            </a:r>
            <a:r>
              <a:rPr lang="ru-RU" i="1" dirty="0"/>
              <a:t>Третий тип, </a:t>
            </a:r>
            <a:r>
              <a:rPr lang="ru-RU" dirty="0"/>
              <a:t>в котором преобладают женщины, находит главное приложение силы в семье. Им некогда хандрить или скучать, но удовлетворенность жизнью у них обычно ниже, чем у представителей первых двух типов.</a:t>
            </a:r>
          </a:p>
          <a:p>
            <a:pPr marL="0" indent="0">
              <a:buNone/>
            </a:pPr>
            <a:r>
              <a:rPr lang="ru-RU" dirty="0"/>
              <a:t>^ </a:t>
            </a:r>
            <a:r>
              <a:rPr lang="ru-RU" i="1" dirty="0"/>
              <a:t>Четвертый тип</a:t>
            </a:r>
            <a:r>
              <a:rPr lang="ru-RU" dirty="0"/>
              <a:t> - люди, смыслом жизни которых стала забота о здоровье, которая стимулирует достаточно разнообразные формы активности и дает определенное моральное удовлетворение. Однако эти люди склонны преувеличивать значение своих действительных и мнимых болезней.</a:t>
            </a:r>
          </a:p>
          <a:p>
            <a:pPr marL="0" indent="0">
              <a:buNone/>
            </a:pPr>
            <a:r>
              <a:rPr lang="ru-RU" dirty="0"/>
              <a:t> Все эти 4 типа старости И.С. Кон считает </a:t>
            </a:r>
            <a:r>
              <a:rPr lang="ru-RU" i="1" dirty="0"/>
              <a:t>психологически благополучными</a:t>
            </a:r>
            <a:r>
              <a:rPr lang="ru-RU" dirty="0"/>
              <a:t> и замечает, что есть и отрицательные типы развития. К таковым могут быть отнесены агрессивные старые ворчуны, недовольные состоянием агрессивного мира, критикующие все, кроме себя. Другой вариант негативного проявления старости - разочарование в себе и собственной жизни, одинокие и грустные неудачники. Они винят себя за действительные и мнимые упущенные возможности. (Кон И.С. 1987г.) </a:t>
            </a:r>
          </a:p>
          <a:p>
            <a:endParaRPr lang="ru-RU" dirty="0"/>
          </a:p>
        </p:txBody>
      </p:sp>
    </p:spTree>
    <p:extLst>
      <p:ext uri="{BB962C8B-B14F-4D97-AF65-F5344CB8AC3E}">
        <p14:creationId xmlns:p14="http://schemas.microsoft.com/office/powerpoint/2010/main" val="27989156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a:xfrm>
            <a:off x="269966" y="365125"/>
            <a:ext cx="11083834" cy="5811838"/>
          </a:xfrm>
        </p:spPr>
        <p:txBody>
          <a:bodyPr>
            <a:normAutofit fontScale="92500" lnSpcReduction="10000"/>
          </a:bodyPr>
          <a:lstStyle/>
          <a:p>
            <a:pPr marL="0" indent="0">
              <a:buNone/>
            </a:pPr>
            <a:r>
              <a:rPr lang="ru-RU" dirty="0">
                <a:solidFill>
                  <a:srgbClr val="FFFF00"/>
                </a:solidFill>
              </a:rPr>
              <a:t>Психиатр Е. С. Авербух (1976г.) выделяет </a:t>
            </a:r>
            <a:r>
              <a:rPr lang="ru-RU" i="1" dirty="0">
                <a:solidFill>
                  <a:srgbClr val="FFFF00"/>
                </a:solidFill>
              </a:rPr>
              <a:t>три типа старости: </a:t>
            </a:r>
            <a:r>
              <a:rPr lang="ru-RU" i="1" dirty="0"/>
              <a:t>«счастливая», «несчастливая» и психопатологическая</a:t>
            </a:r>
            <a:r>
              <a:rPr lang="ru-RU" dirty="0"/>
              <a:t>. </a:t>
            </a:r>
          </a:p>
          <a:p>
            <a:r>
              <a:rPr lang="ru-RU" i="1" dirty="0"/>
              <a:t>«Счастливая» старость»</a:t>
            </a:r>
            <a:r>
              <a:rPr lang="ru-RU" dirty="0"/>
              <a:t> характеризуется умиротворенностью, мудрой просветленностью мировосприятия и мировоззрения, созерцательностью, сдержанностью и самообладанием. Так называемая, </a:t>
            </a:r>
          </a:p>
          <a:p>
            <a:r>
              <a:rPr lang="ru-RU" i="1" dirty="0"/>
              <a:t>«Несчастливая»</a:t>
            </a:r>
            <a:r>
              <a:rPr lang="ru-RU" dirty="0"/>
              <a:t> старость обуславливается повышением уровня личной тревоги, тревожной мнимости по поводу своего физического здоровья. Характерны также склонность к частым сомнениям и опасениям по незначительному поводу, неуверенность в себе, в будущем, потеря прежнего и отсутствие иного смысла жизни, размышления о приближающейся смерти.</a:t>
            </a:r>
          </a:p>
          <a:p>
            <a:r>
              <a:rPr lang="ru-RU" dirty="0"/>
              <a:t>«</a:t>
            </a:r>
            <a:r>
              <a:rPr lang="ru-RU" i="1" dirty="0"/>
              <a:t>Психопатологическая старость</a:t>
            </a:r>
            <a:r>
              <a:rPr lang="ru-RU" dirty="0"/>
              <a:t>» проявляется возрастно-органическими нарушениями психики, личности и поведения. Наблюдается снижение адаптационных возможностей психопатической личности с частым развитием разнообразных </a:t>
            </a:r>
            <a:r>
              <a:rPr lang="ru-RU" dirty="0" err="1"/>
              <a:t>дезадаптационных</a:t>
            </a:r>
            <a:r>
              <a:rPr lang="ru-RU" dirty="0"/>
              <a:t> реакций. </a:t>
            </a:r>
          </a:p>
          <a:p>
            <a:endParaRPr lang="ru-RU" dirty="0"/>
          </a:p>
        </p:txBody>
      </p:sp>
    </p:spTree>
    <p:extLst>
      <p:ext uri="{BB962C8B-B14F-4D97-AF65-F5344CB8AC3E}">
        <p14:creationId xmlns:p14="http://schemas.microsoft.com/office/powerpoint/2010/main" val="35663004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a:xfrm>
            <a:off x="0" y="0"/>
            <a:ext cx="12192000" cy="6858000"/>
          </a:xfrm>
        </p:spPr>
        <p:txBody>
          <a:bodyPr>
            <a:normAutofit lnSpcReduction="10000"/>
          </a:bodyPr>
          <a:lstStyle/>
          <a:p>
            <a:r>
              <a:rPr lang="ru-RU" dirty="0"/>
              <a:t>Л.И. Анциферова, российский психолог, выделяет два типа, отличающихся друг от друга уровнем активности, стратегиями совладения с трудностями, отношение к миру и к себе, удовлетворенностью жизни.</a:t>
            </a:r>
          </a:p>
          <a:p>
            <a:r>
              <a:rPr lang="ru-RU" dirty="0"/>
              <a:t>Представители </a:t>
            </a:r>
            <a:r>
              <a:rPr lang="ru-RU" i="1" dirty="0"/>
              <a:t>первого типа</a:t>
            </a:r>
            <a:r>
              <a:rPr lang="ru-RU" dirty="0"/>
              <a:t> мужественно, без особых эмоциональных нарушений переживают уход на пенсию. Их отличает высокая активность, которая связана с позитивной установкой на будущее. Нередко эти люди воспринимают установку как освобождение от социальных ограничений, предписаний и стереотипов рабочего периода. Занятия новым делом установление дружеских контактов, сохранение способности контролировать свое окружение порождают удовлетворенность жизнью и увеличивают ее продолжительность.</a:t>
            </a:r>
          </a:p>
          <a:p>
            <a:r>
              <a:rPr lang="ru-RU" dirty="0"/>
              <a:t> У представителей </a:t>
            </a:r>
            <a:r>
              <a:rPr lang="ru-RU" i="1" dirty="0"/>
              <a:t>второго типа</a:t>
            </a:r>
            <a:r>
              <a:rPr lang="ru-RU" dirty="0"/>
              <a:t> развивается пассивное отношение к жизни, оно отчуждаются от окружения, сужается круг их интересов и снижается показатели теста интеллекта. Они теряют уважение к себе и переживают тяжелое чувство ненужности. Такие люди тяжело переживают свой поздний возраст, не борются за себя, погружаются в прошлое и, будучи физически здоровыми, быстро дряхлеют. Люди такой направленности заняты не столько поддержанием собственного здоровья, сколько наблюдением за протеканием своих болезней.</a:t>
            </a:r>
          </a:p>
          <a:p>
            <a:endParaRPr lang="ru-RU" dirty="0"/>
          </a:p>
        </p:txBody>
      </p:sp>
    </p:spTree>
    <p:extLst>
      <p:ext uri="{BB962C8B-B14F-4D97-AF65-F5344CB8AC3E}">
        <p14:creationId xmlns:p14="http://schemas.microsoft.com/office/powerpoint/2010/main" val="232526497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a:xfrm>
            <a:off x="0" y="0"/>
            <a:ext cx="12192000" cy="6858000"/>
          </a:xfrm>
        </p:spPr>
        <p:txBody>
          <a:bodyPr>
            <a:normAutofit/>
          </a:bodyPr>
          <a:lstStyle/>
          <a:p>
            <a:pPr marL="0" indent="0">
              <a:buNone/>
            </a:pPr>
            <a:r>
              <a:rPr lang="ru-RU" dirty="0"/>
              <a:t> Ф. Гизе предложил 3 типа стариков и старости. </a:t>
            </a:r>
          </a:p>
          <a:p>
            <a:pPr marL="0" indent="0">
              <a:buNone/>
            </a:pPr>
            <a:r>
              <a:rPr lang="ru-RU" dirty="0"/>
              <a:t>- </a:t>
            </a:r>
            <a:r>
              <a:rPr lang="ru-RU" i="1" dirty="0"/>
              <a:t>Старик - негативный</a:t>
            </a:r>
            <a:r>
              <a:rPr lang="ru-RU" dirty="0"/>
              <a:t>, отрицающий у себя какие либо признаки старости.</a:t>
            </a:r>
          </a:p>
          <a:p>
            <a:pPr marL="0" indent="0">
              <a:buNone/>
            </a:pPr>
            <a:r>
              <a:rPr lang="ru-RU" dirty="0"/>
              <a:t>- </a:t>
            </a:r>
            <a:r>
              <a:rPr lang="ru-RU" i="1" dirty="0"/>
              <a:t>Старик </a:t>
            </a:r>
            <a:r>
              <a:rPr lang="ru-RU" i="1" dirty="0" err="1"/>
              <a:t>экстравертированный</a:t>
            </a:r>
            <a:r>
              <a:rPr lang="ru-RU" dirty="0"/>
              <a:t>, признающий наступление старости, но к этому признанию приходящий через внешнее влияние и путем наблюдения окружающей действительности, особенно в связи с выходом на пенсию (наблюдения за выросшей молодежью, расхождение с нею во взглядах и интересах, смерть близких людей, изменения положения в семье). </a:t>
            </a:r>
          </a:p>
          <a:p>
            <a:pPr marL="0" indent="0">
              <a:buNone/>
            </a:pPr>
            <a:r>
              <a:rPr lang="ru-RU" dirty="0"/>
              <a:t>- </a:t>
            </a:r>
            <a:r>
              <a:rPr lang="ru-RU" i="1" dirty="0" err="1"/>
              <a:t>Интравертированный</a:t>
            </a:r>
            <a:r>
              <a:rPr lang="ru-RU" i="1" dirty="0"/>
              <a:t> тип</a:t>
            </a:r>
            <a:r>
              <a:rPr lang="ru-RU" dirty="0"/>
              <a:t>, остро переживающий процесс старения. Появляется тупость по отношению к новым интересам, оживления воспоминаний о прошлом, ослабление эмоций, стремление к покою. </a:t>
            </a:r>
          </a:p>
          <a:p>
            <a:pPr marL="0" indent="0">
              <a:buNone/>
            </a:pPr>
            <a:endParaRPr lang="ru-RU" dirty="0"/>
          </a:p>
        </p:txBody>
      </p:sp>
    </p:spTree>
    <p:extLst>
      <p:ext uri="{BB962C8B-B14F-4D97-AF65-F5344CB8AC3E}">
        <p14:creationId xmlns:p14="http://schemas.microsoft.com/office/powerpoint/2010/main" val="158380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smtClean="0"/>
              <a:t>3.Типы приспособления личности к старости.</a:t>
            </a:r>
            <a:r>
              <a:rPr lang="ru-RU" dirty="0" smtClean="0"/>
              <a:t/>
            </a:r>
            <a:br>
              <a:rPr lang="ru-RU" dirty="0" smtClean="0"/>
            </a:br>
            <a:endParaRPr lang="ru-RU" dirty="0"/>
          </a:p>
        </p:txBody>
      </p:sp>
      <p:sp>
        <p:nvSpPr>
          <p:cNvPr id="3" name="Объект 2"/>
          <p:cNvSpPr>
            <a:spLocks noGrp="1"/>
          </p:cNvSpPr>
          <p:nvPr>
            <p:ph idx="1"/>
          </p:nvPr>
        </p:nvSpPr>
        <p:spPr>
          <a:xfrm>
            <a:off x="139337" y="1193074"/>
            <a:ext cx="12052663" cy="5664926"/>
          </a:xfrm>
        </p:spPr>
        <p:txBody>
          <a:bodyPr>
            <a:normAutofit fontScale="70000" lnSpcReduction="20000"/>
          </a:bodyPr>
          <a:lstStyle/>
          <a:p>
            <a:pPr marL="0" indent="0">
              <a:buNone/>
            </a:pPr>
            <a:r>
              <a:rPr lang="ru-RU" dirty="0" err="1" smtClean="0"/>
              <a:t>Кароль</a:t>
            </a:r>
            <a:r>
              <a:rPr lang="ru-RU" dirty="0" smtClean="0"/>
              <a:t> </a:t>
            </a:r>
            <a:r>
              <a:rPr lang="ru-RU" dirty="0" err="1"/>
              <a:t>Рощак</a:t>
            </a:r>
            <a:r>
              <a:rPr lang="ru-RU" dirty="0"/>
              <a:t> (1990г) предлагает четыре стратегии приспособления в старом возрасте. Эти четыре типа выделены в результате проективного метода. </a:t>
            </a:r>
          </a:p>
          <a:p>
            <a:r>
              <a:rPr lang="ru-RU" dirty="0"/>
              <a:t> «</a:t>
            </a:r>
            <a:r>
              <a:rPr lang="ru-RU" i="1" dirty="0"/>
              <a:t>Конструктивный тип</a:t>
            </a:r>
            <a:r>
              <a:rPr lang="ru-RU" dirty="0"/>
              <a:t>». Характеризует зрелую личность, хорошо интегрированную, которая наслаждается жизнью, созданными тесными и близкими отношениями с другими людьми. Такие люди терпеливы, гибки, осознают себя, свои достижения, возможности и перспективы. Они принимают факты пожилого возраста, включая выход на пенсию и, в конечном счете, смерть. </a:t>
            </a:r>
          </a:p>
          <a:p>
            <a:r>
              <a:rPr lang="ru-RU" dirty="0"/>
              <a:t>«</a:t>
            </a:r>
            <a:r>
              <a:rPr lang="ru-RU" i="1" dirty="0"/>
              <a:t>Защитный тип</a:t>
            </a:r>
            <a:r>
              <a:rPr lang="ru-RU" dirty="0"/>
              <a:t>».  Такие люди преувеличенно эмоционально сдержанны, несколько прямолинейны в своих поступках и привычках, неохотно принимают помощь от других людей, доказывая себе то, что они независимы. Их отношение к старости пессимистично. Они не видят преимущества в старости и завидуют молодым людям, с большой неохотой и только под давлением окружающих оставляют профессиональную работу. </a:t>
            </a:r>
          </a:p>
          <a:p>
            <a:r>
              <a:rPr lang="ru-RU" dirty="0"/>
              <a:t>«</a:t>
            </a:r>
            <a:r>
              <a:rPr lang="ru-RU" i="1" dirty="0"/>
              <a:t>Агрессивно- активный тип</a:t>
            </a:r>
            <a:r>
              <a:rPr lang="ru-RU" dirty="0"/>
              <a:t>». Люди этого типа агрессивны, подозрительны, имеют тенденцию к перекладыванию на окружающих собственных претензий и приписыванию им вины за все свои неудачи. Недоверие заставляет их замыкаться и избегать контактов с другими людьми. Они отгоняют мысль о переходе на пенсию, ибо, не воспринимают свою старость, с отчаянием думают о прогрессирующей утрате сил. Это соединяется с враждебным отношением к молодым людям иногда с переносом этого отношения на весь мир. </a:t>
            </a:r>
          </a:p>
          <a:p>
            <a:r>
              <a:rPr lang="ru-RU" dirty="0"/>
              <a:t>«</a:t>
            </a:r>
            <a:r>
              <a:rPr lang="ru-RU" i="1" dirty="0"/>
              <a:t>Тип пассивного старения</a:t>
            </a:r>
            <a:r>
              <a:rPr lang="ru-RU" dirty="0"/>
              <a:t>». Этот тип отличается от предыдущего тем, что агрессия направлена на себя. Такие люди критикуют и презирают собственную жизнь. Они пассивны, пессимистичны, чувствуют себя жертвой обстоятельств, хорошо осознают факты старения, но они не завидуют молодым, не бунтуют против собственной старости, безропотно принимают все, что шлет судьба. Смерть не беспокоит их, ее они воспринимают как избавление от страданий. </a:t>
            </a:r>
          </a:p>
          <a:p>
            <a:endParaRPr lang="ru-RU" dirty="0"/>
          </a:p>
        </p:txBody>
      </p:sp>
    </p:spTree>
    <p:extLst>
      <p:ext uri="{BB962C8B-B14F-4D97-AF65-F5344CB8AC3E}">
        <p14:creationId xmlns:p14="http://schemas.microsoft.com/office/powerpoint/2010/main" val="14470307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smtClean="0"/>
              <a:t>4. Психологическое развитие и особенности личности в пожилом возрасте.</a:t>
            </a:r>
            <a:r>
              <a:rPr lang="ru-RU" dirty="0" smtClean="0"/>
              <a:t/>
            </a:r>
            <a:br>
              <a:rPr lang="ru-RU" dirty="0" smtClean="0"/>
            </a:br>
            <a:endParaRPr lang="ru-RU" dirty="0"/>
          </a:p>
        </p:txBody>
      </p:sp>
      <p:sp>
        <p:nvSpPr>
          <p:cNvPr id="3" name="Объект 2"/>
          <p:cNvSpPr>
            <a:spLocks noGrp="1"/>
          </p:cNvSpPr>
          <p:nvPr>
            <p:ph idx="1"/>
          </p:nvPr>
        </p:nvSpPr>
        <p:spPr>
          <a:xfrm>
            <a:off x="95794" y="1332410"/>
            <a:ext cx="12096206" cy="5525589"/>
          </a:xfrm>
        </p:spPr>
        <p:txBody>
          <a:bodyPr>
            <a:normAutofit fontScale="77500" lnSpcReduction="20000"/>
          </a:bodyPr>
          <a:lstStyle/>
          <a:p>
            <a:r>
              <a:rPr lang="ru-RU" dirty="0" smtClean="0"/>
              <a:t>По </a:t>
            </a:r>
            <a:r>
              <a:rPr lang="ru-RU" dirty="0"/>
              <a:t>вопросу об изменении личности старых людей существует множество противоречивых мнений. Они отражают различные взгляды исследователей на сущность старения и на трактовку понятия «личность». Некоторые авторы отрицают, какие либо существенные изменения личности в старости. Другие, все соматические и психические изменения, да и саму старость, считают заболеванием (</a:t>
            </a:r>
            <a:r>
              <a:rPr lang="ru-RU" dirty="0" err="1"/>
              <a:t>Пархен</a:t>
            </a:r>
            <a:r>
              <a:rPr lang="ru-RU" dirty="0"/>
              <a:t> и др.) Объясняют они это тем, что старость почти всегда сопровождается различными недугами и всегда заканчивается смертью. Это крайние точки зрения и существует еще множество вариантов.</a:t>
            </a:r>
          </a:p>
          <a:p>
            <a:r>
              <a:rPr lang="ru-RU" dirty="0"/>
              <a:t>По мнению Е.С Авербуха (1969г.) у людей в позднем возрасте падает активность, замедляются психические процессы, ухудшается самочувствие, меняется отношение к явлениям и событиям, направленность и сужение круга интересов, частое брюзжание, недовольство окружающими. Наряду с этим имеет место идеализация прошлого, тенденция к воспоминаниям, снижается самооценка, возрастает недовольство собой, неуверенность в себе. Отмеченные изменения не в одинаковой степени присущи всем людям в старости. Общеизвестно, что многие люди до преклонного возраста сохраняют свои личные особенности и творческие возможности. Все мелочное, неважное отпадает, наступает известная «просветленность духа», они становятся </a:t>
            </a:r>
            <a:r>
              <a:rPr lang="ru-RU" b="1" dirty="0"/>
              <a:t>мудрыми</a:t>
            </a:r>
            <a:r>
              <a:rPr lang="ru-RU" dirty="0"/>
              <a:t>. Адаптационные механизмы снижаются, но это может быть успешно компенсировано высоким уровнем суждений, широтой кругозора. </a:t>
            </a:r>
          </a:p>
          <a:p>
            <a:r>
              <a:rPr lang="ru-RU" dirty="0"/>
              <a:t>Таким образом, личность человека по мере его старения изменяется, но старение протекает по-разному, в зависимости от ряда факторов, как биологических (конституциональный тип личности, темперамент, состояние физического здоровья), так и социально-психологические (образ жизни, семейно-бытовое положение, наличие духовых интересов, творческой активности). </a:t>
            </a:r>
          </a:p>
          <a:p>
            <a:endParaRPr lang="ru-RU" dirty="0"/>
          </a:p>
        </p:txBody>
      </p:sp>
    </p:spTree>
    <p:extLst>
      <p:ext uri="{BB962C8B-B14F-4D97-AF65-F5344CB8AC3E}">
        <p14:creationId xmlns:p14="http://schemas.microsoft.com/office/powerpoint/2010/main" val="332281692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a:xfrm>
            <a:off x="0" y="0"/>
            <a:ext cx="12192000" cy="6858000"/>
          </a:xfrm>
        </p:spPr>
        <p:txBody>
          <a:bodyPr>
            <a:normAutofit fontScale="92500" lnSpcReduction="20000"/>
          </a:bodyPr>
          <a:lstStyle/>
          <a:p>
            <a:r>
              <a:rPr lang="ru-RU" dirty="0"/>
              <a:t> Старение личности может проявляться в синдроме «неприятия старения», в основе которого лежит внутренний конфликт между потребностями личности и ограниченными в силу физического и психического постарения возможностью их удовлетворения. Это противоречие приводит к явлению фрустрации и разным формам социально- психологической дезадаптации личности.</a:t>
            </a:r>
          </a:p>
          <a:p>
            <a:r>
              <a:rPr lang="ru-RU" dirty="0"/>
              <a:t> Влияние социальных и психологических моментов на процесс старения личности заключается в обрыве привычных социальных и психологических связей и отношения личности пожилого человека, что приводит по существу к социальной деривации, неблагоприятно воздействующей на личность. Этот эффект усиливается в большинстве случаев в ситуации физического и психологического одиночества, столь частой в позднем возрасте.</a:t>
            </a:r>
          </a:p>
          <a:p>
            <a:r>
              <a:rPr lang="ru-RU" dirty="0"/>
              <a:t> Таким образом, изменения статуса человека в старости, вызванной, прежде всего прекращением или ограничением трудовой деятельности, трансформацией ценностных ориентиров самого образа жизни и общения, а также возникновением различных затруднений, как в социально - бытовой, так и психологической адаптации к новым условиям. Точное и полное знание особенностей влияния социально - психологических и биологических факторов на процесс старения личности позволит направленно изменить условия, образ жизни старых людей таким образом, чтобы способствовать оптимальному функционированию личности старого человека и оказывать тем самым сдерживающее влияние на процесс ее старения.</a:t>
            </a:r>
          </a:p>
          <a:p>
            <a:endParaRPr lang="ru-RU" dirty="0"/>
          </a:p>
        </p:txBody>
      </p:sp>
    </p:spTree>
    <p:extLst>
      <p:ext uri="{BB962C8B-B14F-4D97-AF65-F5344CB8AC3E}">
        <p14:creationId xmlns:p14="http://schemas.microsoft.com/office/powerpoint/2010/main" val="23560923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a:xfrm>
            <a:off x="0" y="0"/>
            <a:ext cx="12192000" cy="6858000"/>
          </a:xfrm>
        </p:spPr>
        <p:txBody>
          <a:bodyPr>
            <a:normAutofit fontScale="92500" lnSpcReduction="20000"/>
          </a:bodyPr>
          <a:lstStyle/>
          <a:p>
            <a:pPr marL="0" indent="0">
              <a:buNone/>
            </a:pPr>
            <a:r>
              <a:rPr lang="ru-RU" dirty="0"/>
              <a:t> Одной из важнейших систем, входящих в понятие личности, является образ самого себя. Это представление человека о себе, своей внешности, возможностях, способностях, преимуществах и недостатках, а также эмоциональное отношение к себе. Представление о самом себе у старого человека зависит главным образом от актуальной жизненной ситуации. Имеет место тенденция к поддержанию постоянного представления о собственном «Я». Постоянство образа «Я» очень важно для сохранения личностного и эмоционального равновесия. Внезапное разрушение самооценки и восприятие собственного «Я» может проявляться в виде неврозов и даже психозов. Важную роль играет обратная информация, получаемая по поводу себя от среды, в которой живет человек. </a:t>
            </a:r>
          </a:p>
          <a:p>
            <a:pPr marL="0" indent="0">
              <a:buNone/>
            </a:pPr>
            <a:r>
              <a:rPr lang="ru-RU" dirty="0"/>
              <a:t> Распространенные в обществе стереотипы оказывают влияние на формирование отношения к себе пожилых людей. Под воздействием негативных мнений, многие представители поздней взрослости теряют веру в себя, свои способности и возможности. Они обесценивают себя, теряют самоуважение, испытывают чувство вины, у них падает мотивация и, следовательно, снижается и социальная активность. </a:t>
            </a:r>
          </a:p>
          <a:p>
            <a:pPr marL="0" indent="0">
              <a:buNone/>
            </a:pPr>
            <a:r>
              <a:rPr lang="ru-RU" dirty="0"/>
              <a:t>  Имеют место резко выраженные индивидуальные различия самооценки. Это является, по-видимому, следствием общего </a:t>
            </a:r>
            <a:r>
              <a:rPr lang="ru-RU" b="1" dirty="0"/>
              <a:t>закона </a:t>
            </a:r>
            <a:r>
              <a:rPr lang="ru-RU" b="1" dirty="0" err="1"/>
              <a:t>геронтогенеза</a:t>
            </a:r>
            <a:r>
              <a:rPr lang="ru-RU" dirty="0"/>
              <a:t> - закона разнообразия, проявляющегося в том, что показателем состояний, функций или свойств в этом периоде приобретают усиливающуюся вариативность, значительно превышающую таковую в группах людей зрелого возраста.</a:t>
            </a:r>
          </a:p>
          <a:p>
            <a:pPr marL="0" indent="0">
              <a:buNone/>
            </a:pPr>
            <a:endParaRPr lang="ru-RU" dirty="0"/>
          </a:p>
        </p:txBody>
      </p:sp>
    </p:spTree>
    <p:extLst>
      <p:ext uri="{BB962C8B-B14F-4D97-AF65-F5344CB8AC3E}">
        <p14:creationId xmlns:p14="http://schemas.microsoft.com/office/powerpoint/2010/main" val="1489296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a:xfrm>
            <a:off x="144379" y="2242686"/>
            <a:ext cx="12047621" cy="4615313"/>
          </a:xfrm>
        </p:spPr>
        <p:txBody>
          <a:bodyPr/>
          <a:lstStyle/>
          <a:p>
            <a:pPr marL="0" indent="0">
              <a:buNone/>
            </a:pPr>
            <a:r>
              <a:rPr lang="ru-RU" b="1" dirty="0">
                <a:solidFill>
                  <a:schemeClr val="accent1">
                    <a:lumMod val="50000"/>
                  </a:schemeClr>
                </a:solidFill>
              </a:rPr>
              <a:t>План: </a:t>
            </a:r>
            <a:r>
              <a:rPr lang="ru-RU" dirty="0">
                <a:solidFill>
                  <a:schemeClr val="accent1">
                    <a:lumMod val="50000"/>
                  </a:schemeClr>
                </a:solidFill>
              </a:rPr>
              <a:t>Геронтология в системе наук о человеке. Типология старости. Типы приспособления личности к старости. Психологическое развитие и особенности личности в пожилом возрасте. Психологические факторы старения. Выход на пенсию как психологическая проблема. Основные стрессоры людей пожилого и старческого возраста.</a:t>
            </a:r>
          </a:p>
          <a:p>
            <a:endParaRPr lang="ru-RU" dirty="0"/>
          </a:p>
        </p:txBody>
      </p:sp>
    </p:spTree>
    <p:extLst>
      <p:ext uri="{BB962C8B-B14F-4D97-AF65-F5344CB8AC3E}">
        <p14:creationId xmlns:p14="http://schemas.microsoft.com/office/powerpoint/2010/main" val="263042540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a:xfrm>
            <a:off x="0" y="0"/>
            <a:ext cx="12192000" cy="6858000"/>
          </a:xfrm>
        </p:spPr>
        <p:txBody>
          <a:bodyPr>
            <a:normAutofit fontScale="92500" lnSpcReduction="10000"/>
          </a:bodyPr>
          <a:lstStyle/>
          <a:p>
            <a:pPr marL="0" indent="0">
              <a:buNone/>
            </a:pPr>
            <a:r>
              <a:rPr lang="ru-RU" dirty="0"/>
              <a:t> Кроме рассмотренных эмоциональных и личностных проблем старости, не менее важным является интеллектуальное функционирование в этом возрасте. Традиционным взглядом на интеллект старых людей была концепция «интеллектуального дефицита», то есть считалось, что в старости наступает снижение общих умственных способностей человека. Но современные исследования не подтверждают эту концепцию. (</a:t>
            </a:r>
            <a:r>
              <a:rPr lang="ru-RU" dirty="0" err="1"/>
              <a:t>Хрисанфрва</a:t>
            </a:r>
            <a:r>
              <a:rPr lang="ru-RU" dirty="0"/>
              <a:t> Е.Н.1999г.). В пожилом возрасте интеллект качественно иной. Если в молодости интеллект, преимущественно, направлен на готовность к обучению и решению новых задач, то в старости основную роль играет способность к выполнению тех задач, которые строятся на использовании накопленного опыта и информации. Большое значение имеет степень умственных способностей в молодом возрасте, особенно если человек занимается творческой, научной деятельностью. Люди интеллектуального труда часто сохраняют ясность ума до глубокой старости.</a:t>
            </a:r>
          </a:p>
          <a:p>
            <a:pPr marL="0" indent="0">
              <a:buNone/>
            </a:pPr>
            <a:r>
              <a:rPr lang="ru-RU" dirty="0"/>
              <a:t> В процессе старения ослабляются основные функции памяти, в основном страдает память на недавние события. Память на прошлое снижается только в глубокой старости. </a:t>
            </a:r>
          </a:p>
          <a:p>
            <a:pPr marL="0" indent="0">
              <a:buNone/>
            </a:pPr>
            <a:r>
              <a:rPr lang="ru-RU" dirty="0"/>
              <a:t> Активное приспособление к новой ситуации, деятельный стиль жизни в это период дает возможность дальнейшего развития человека, в частности развитие его личности. При таком рассмотрении проблемы старости возникает возможность и необходимость подготовки людей к старению. </a:t>
            </a:r>
          </a:p>
          <a:p>
            <a:pPr marL="0" indent="0">
              <a:buNone/>
            </a:pPr>
            <a:endParaRPr lang="ru-RU" dirty="0"/>
          </a:p>
        </p:txBody>
      </p:sp>
    </p:spTree>
    <p:extLst>
      <p:ext uri="{BB962C8B-B14F-4D97-AF65-F5344CB8AC3E}">
        <p14:creationId xmlns:p14="http://schemas.microsoft.com/office/powerpoint/2010/main" val="64433059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t>5. Психологические факторы старения</a:t>
            </a:r>
            <a:r>
              <a:rPr lang="ru-RU" dirty="0" smtClean="0"/>
              <a:t/>
            </a:r>
            <a:br>
              <a:rPr lang="ru-RU" dirty="0" smtClean="0"/>
            </a:br>
            <a:endParaRPr lang="ru-RU" dirty="0"/>
          </a:p>
        </p:txBody>
      </p:sp>
      <p:sp>
        <p:nvSpPr>
          <p:cNvPr id="3" name="Объект 2"/>
          <p:cNvSpPr>
            <a:spLocks noGrp="1"/>
          </p:cNvSpPr>
          <p:nvPr>
            <p:ph idx="1"/>
          </p:nvPr>
        </p:nvSpPr>
        <p:spPr>
          <a:xfrm>
            <a:off x="0" y="1105988"/>
            <a:ext cx="12192000" cy="5752011"/>
          </a:xfrm>
        </p:spPr>
        <p:txBody>
          <a:bodyPr>
            <a:normAutofit fontScale="77500" lnSpcReduction="20000"/>
          </a:bodyPr>
          <a:lstStyle/>
          <a:p>
            <a:pPr marL="0" indent="0">
              <a:buNone/>
            </a:pPr>
            <a:r>
              <a:rPr lang="ru-RU" dirty="0" smtClean="0"/>
              <a:t>Д.Ж</a:t>
            </a:r>
            <a:r>
              <a:rPr lang="ru-RU" dirty="0"/>
              <a:t>. </a:t>
            </a:r>
            <a:r>
              <a:rPr lang="ru-RU" dirty="0" err="1"/>
              <a:t>Курцмен</a:t>
            </a:r>
            <a:r>
              <a:rPr lang="ru-RU" dirty="0"/>
              <a:t> (1987г.) пишет, что с возрастом отмечается потеря психологической гибкости и способности к адаптации. И мужчины и женщины становятся менее податливыми, у них пропадает желание экспериментировать в жизни. Любовь к новому, неизвестному сменяется стремлением к устойчивости и надежности. Автор приводит данные, что отставка или выход на пенсию нередко буквально убивает людей. Одним из важных моментов в процессе старения является постепенное снижение адаптации, то есть способности приспосабливаться к сложным или непредвиденным жизненным ситуациям - как к большим переменам, так и серьезным изменениям в жизни.</a:t>
            </a:r>
          </a:p>
          <a:p>
            <a:pPr marL="0" indent="0">
              <a:buNone/>
            </a:pPr>
            <a:r>
              <a:rPr lang="ru-RU" dirty="0"/>
              <a:t> Старение - внутренне противоречивый процесс. Наряду с явлением угасания возникают и важные приспособительные механизмы.</a:t>
            </a:r>
          </a:p>
          <a:p>
            <a:pPr marL="0" indent="0">
              <a:buNone/>
            </a:pPr>
            <a:r>
              <a:rPr lang="ru-RU" dirty="0"/>
              <a:t>Украинский геронтолог В.В </a:t>
            </a:r>
            <a:r>
              <a:rPr lang="ru-RU" dirty="0" err="1"/>
              <a:t>Фролькис</a:t>
            </a:r>
            <a:r>
              <a:rPr lang="ru-RU" dirty="0"/>
              <a:t> так же выделяет в старении два противоречивых процесса. Первый сводится к сокращению приспособительных возможностей - резервов организма, ограничению механизмов само регуляции, нарушению обмена и функций организма. Другой же процесс - это мобилизация важных приспособительных механизмов. Научиться управлять процессом старения означает, научиться подавлять его первую составную часть и стимулировать вторую.</a:t>
            </a:r>
          </a:p>
          <a:p>
            <a:pPr marL="0" indent="0">
              <a:buNone/>
            </a:pPr>
            <a:r>
              <a:rPr lang="ru-RU" dirty="0"/>
              <a:t> Для того чтобы долголетие рассматривать как достижение человеческой цивилизации, социального прогресса, необходимо людей преклонного возраста рассматривать как особую группу, как носителей знаний и опыта, а не как обузу, приносящие только издержки обществу. По отношению к старости и старым людям можно судить о зрелости данного общества.</a:t>
            </a:r>
          </a:p>
          <a:p>
            <a:pPr marL="0" indent="0">
              <a:buNone/>
            </a:pPr>
            <a:endParaRPr lang="ru-RU" dirty="0"/>
          </a:p>
        </p:txBody>
      </p:sp>
    </p:spTree>
    <p:extLst>
      <p:ext uri="{BB962C8B-B14F-4D97-AF65-F5344CB8AC3E}">
        <p14:creationId xmlns:p14="http://schemas.microsoft.com/office/powerpoint/2010/main" val="68577192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a:xfrm>
            <a:off x="0" y="0"/>
            <a:ext cx="12192000" cy="6858000"/>
          </a:xfrm>
        </p:spPr>
        <p:txBody>
          <a:bodyPr>
            <a:normAutofit fontScale="85000" lnSpcReduction="10000"/>
          </a:bodyPr>
          <a:lstStyle/>
          <a:p>
            <a:r>
              <a:rPr lang="ru-RU" dirty="0"/>
              <a:t> Старость является не статическим состоянием, а динамичным процессом. В период наступления поздней взрослости человек сталкивается с необходимостью решения совершенно новых для него проблем, связанных с изменением его социального положения, с ролевой непосредственностью, с собственными возрастными изменениями. Существует необходимость изменения прежнего образа жизни, перестройки существующего динамического стереотипа поведения, принятие новой социальной роли, изменения само восприятия. (</a:t>
            </a:r>
            <a:r>
              <a:rPr lang="ru-RU" dirty="0" err="1"/>
              <a:t>Пухальская</a:t>
            </a:r>
            <a:r>
              <a:rPr lang="ru-RU" dirty="0"/>
              <a:t> Б.1996г.)</a:t>
            </a:r>
          </a:p>
          <a:p>
            <a:r>
              <a:rPr lang="ru-RU" dirty="0"/>
              <a:t> Можно говорить о большом количестве психологических и физических факторов влияющих на процесс старения. Не существует единого, универсального способа приспособления старости. Влияние оказывает и личность самого человека, его поведения, привычки, потребность в социальных контактах и любимый стиль жизни. Так для одних оптимальным является совместное проживание с детьми и внуками, для других - самостоятельность, независимость, возможность заниматься любимым делом.</a:t>
            </a:r>
          </a:p>
          <a:p>
            <a:r>
              <a:rPr lang="ru-RU" dirty="0"/>
              <a:t>Одним из наиболее переменных моментов на жизненном пути человека, влекущим за собой существенные изменения в условиях и образе его жизни является выход на пенсию, который может рассматриваться как завершение одной деятельной фазы социальной жизни человека и начало другой, резко отличающейся от предыдущей. По своей значимости он может сравниться с такими событиями, как выбор профессии, вступление в брак и т.п. Его не следует рассматривать как четко зафиксированное во времени событие, оно может оказать долговременное воздействие, так как перестройка сознания человека, находящегося на </a:t>
            </a:r>
            <a:r>
              <a:rPr lang="ru-RU" dirty="0" err="1"/>
              <a:t>предпенсионном</a:t>
            </a:r>
            <a:r>
              <a:rPr lang="ru-RU" dirty="0"/>
              <a:t> этапе жизни начинается задолго до фактического оставления работы.</a:t>
            </a:r>
          </a:p>
          <a:p>
            <a:endParaRPr lang="ru-RU" dirty="0"/>
          </a:p>
        </p:txBody>
      </p:sp>
    </p:spTree>
    <p:extLst>
      <p:ext uri="{BB962C8B-B14F-4D97-AF65-F5344CB8AC3E}">
        <p14:creationId xmlns:p14="http://schemas.microsoft.com/office/powerpoint/2010/main" val="62680192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a:xfrm>
            <a:off x="661851" y="966651"/>
            <a:ext cx="10691949" cy="5210312"/>
          </a:xfrm>
        </p:spPr>
        <p:txBody>
          <a:bodyPr>
            <a:normAutofit fontScale="92500" lnSpcReduction="20000"/>
          </a:bodyPr>
          <a:lstStyle/>
          <a:p>
            <a:r>
              <a:rPr lang="ru-RU" dirty="0"/>
              <a:t>Пенсионный период жизни часто рассматривается как </a:t>
            </a:r>
            <a:r>
              <a:rPr lang="ru-RU" i="1" dirty="0"/>
              <a:t>кризисный период</a:t>
            </a:r>
            <a:r>
              <a:rPr lang="ru-RU" dirty="0"/>
              <a:t> в жизни человека.  Выход на пенсию - это значимое событие не только для человека, но и для окружающих его лиц. Поэтому процесс адаптации к новому положению имеет две стороны: с одной стороны человек приспосабливается к своему социальному окружению, с другой - окружение приспосабливается к новой социальной роли. Большинство авторов сходятся во мнении о том что: </a:t>
            </a:r>
          </a:p>
          <a:p>
            <a:r>
              <a:rPr lang="ru-RU" dirty="0"/>
              <a:t> - после ухода на пенсию каждому человеку требуется время для перестройки стиля жизни и сознания; эта деятельность зависит от индивидуальных особенностей и объективных обстоятельств, что подставляет собой процесс адаптации.</a:t>
            </a:r>
          </a:p>
          <a:p>
            <a:r>
              <a:rPr lang="ru-RU" dirty="0"/>
              <a:t> - существенным фактором такой адаптации является рациональная организация и правильный выбор занятий</a:t>
            </a:r>
          </a:p>
          <a:p>
            <a:r>
              <a:rPr lang="ru-RU" dirty="0"/>
              <a:t> - семья выполняет компенсаторную функцию, т.е. становится основной сферой межличностных контактов.</a:t>
            </a:r>
          </a:p>
          <a:p>
            <a:endParaRPr lang="ru-RU" dirty="0"/>
          </a:p>
        </p:txBody>
      </p:sp>
    </p:spTree>
    <p:extLst>
      <p:ext uri="{BB962C8B-B14F-4D97-AF65-F5344CB8AC3E}">
        <p14:creationId xmlns:p14="http://schemas.microsoft.com/office/powerpoint/2010/main" val="264151161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a:xfrm>
            <a:off x="69669" y="235130"/>
            <a:ext cx="12122331" cy="6557555"/>
          </a:xfrm>
        </p:spPr>
        <p:txBody>
          <a:bodyPr>
            <a:normAutofit fontScale="85000" lnSpcReduction="20000"/>
          </a:bodyPr>
          <a:lstStyle/>
          <a:p>
            <a:pPr marL="0" indent="0">
              <a:buNone/>
            </a:pPr>
            <a:r>
              <a:rPr lang="ru-RU" dirty="0"/>
              <a:t> Р.С Эшли выделяет </a:t>
            </a:r>
            <a:r>
              <a:rPr lang="ru-RU" i="1" dirty="0"/>
              <a:t>шесть фаз пенсионного процесса</a:t>
            </a:r>
            <a:r>
              <a:rPr lang="ru-RU" dirty="0"/>
              <a:t>:</a:t>
            </a:r>
          </a:p>
          <a:p>
            <a:pPr marL="0" indent="0">
              <a:buNone/>
            </a:pPr>
            <a:r>
              <a:rPr lang="ru-RU" dirty="0"/>
              <a:t>1 . </a:t>
            </a:r>
            <a:r>
              <a:rPr lang="ru-RU" dirty="0" err="1"/>
              <a:t>Предпенсионная</a:t>
            </a:r>
            <a:r>
              <a:rPr lang="ru-RU" dirty="0"/>
              <a:t> фаза. Выход на пенсию видится в достаточно отдаленном будущем, но может возникнуть ощущение тревоги, касающееся предстоящих изменений.</a:t>
            </a:r>
          </a:p>
          <a:p>
            <a:pPr marL="0" indent="0">
              <a:buNone/>
            </a:pPr>
            <a:r>
              <a:rPr lang="ru-RU" dirty="0"/>
              <a:t>2. Фаза «Медового месяца» (сразу после выхода на пенсию).  Эйфория от вновь обретенной свободы.</a:t>
            </a:r>
          </a:p>
          <a:p>
            <a:pPr marL="0" indent="0">
              <a:buNone/>
            </a:pPr>
            <a:r>
              <a:rPr lang="ru-RU" dirty="0"/>
              <a:t>3. Фаза разочарования, освобождение от иллюзий. Разочарование может быть вызвано несбыточными «</a:t>
            </a:r>
            <a:r>
              <a:rPr lang="ru-RU" dirty="0" err="1"/>
              <a:t>предпенсионными</a:t>
            </a:r>
            <a:r>
              <a:rPr lang="ru-RU" dirty="0"/>
              <a:t>» мечтами либо неадекватной подготовкой к пенсии. </a:t>
            </a:r>
          </a:p>
          <a:p>
            <a:pPr marL="0" indent="0">
              <a:buNone/>
            </a:pPr>
            <a:r>
              <a:rPr lang="ru-RU" dirty="0"/>
              <a:t>4. Фаза переориентации. Это продуктивный период для разработки более реальной картины жизненных альтернатив.</a:t>
            </a:r>
          </a:p>
          <a:p>
            <a:pPr marL="0" indent="0">
              <a:buNone/>
            </a:pPr>
            <a:r>
              <a:rPr lang="ru-RU" dirty="0"/>
              <a:t>5. Фаза стабильности. Осознание своих сильных и слабых сторон, понимание своих возможностей позволяют принять роль и статус пенсионера.</a:t>
            </a:r>
          </a:p>
          <a:p>
            <a:pPr marL="0" indent="0">
              <a:buNone/>
            </a:pPr>
            <a:r>
              <a:rPr lang="ru-RU" dirty="0"/>
              <a:t>6. Завершающая фаза. Болезнь или индивидуальность затрудняет выполнение домашней работы и уход за собой. В некоторых случаях они делают невозможным выполнение повседневных обязанностей.</a:t>
            </a:r>
          </a:p>
          <a:p>
            <a:pPr marL="0" indent="0">
              <a:buNone/>
            </a:pPr>
            <a:r>
              <a:rPr lang="ru-RU" dirty="0"/>
              <a:t> Фазы не соответствуют определенному календарному возрасту, сменяются не в строго определенном порядке. Таким образом, с прекращением трудовой деятельности у стареющих людей резко нарушается жизненный стереотип, приспособляемость к новым условиям, перестраивается весь образ жизни. Поэтому изучение социально - психологических проблем пожилого возраста, и в частности проблемы адаптации, представляет одну из ведущих проблем.</a:t>
            </a:r>
          </a:p>
          <a:p>
            <a:pPr marL="0" indent="0">
              <a:buNone/>
            </a:pPr>
            <a:endParaRPr lang="ru-RU" dirty="0"/>
          </a:p>
        </p:txBody>
      </p:sp>
    </p:spTree>
    <p:extLst>
      <p:ext uri="{BB962C8B-B14F-4D97-AF65-F5344CB8AC3E}">
        <p14:creationId xmlns:p14="http://schemas.microsoft.com/office/powerpoint/2010/main" val="126680142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smtClean="0"/>
              <a:t>7. Основные стрессоры людей пожилого и старческого возраста</a:t>
            </a:r>
            <a:r>
              <a:rPr lang="ru-RU" dirty="0" smtClean="0"/>
              <a:t/>
            </a:r>
            <a:br>
              <a:rPr lang="ru-RU" dirty="0" smtClean="0"/>
            </a:br>
            <a:endParaRPr lang="ru-RU" dirty="0"/>
          </a:p>
        </p:txBody>
      </p:sp>
      <p:sp>
        <p:nvSpPr>
          <p:cNvPr id="3" name="Объект 2"/>
          <p:cNvSpPr>
            <a:spLocks noGrp="1"/>
          </p:cNvSpPr>
          <p:nvPr>
            <p:ph idx="1"/>
          </p:nvPr>
        </p:nvSpPr>
        <p:spPr>
          <a:xfrm>
            <a:off x="191589" y="1236616"/>
            <a:ext cx="12000411" cy="5621383"/>
          </a:xfrm>
        </p:spPr>
        <p:txBody>
          <a:bodyPr>
            <a:normAutofit/>
          </a:bodyPr>
          <a:lstStyle/>
          <a:p>
            <a:pPr marL="0" indent="0">
              <a:buNone/>
            </a:pPr>
            <a:r>
              <a:rPr lang="ru-RU" dirty="0" smtClean="0"/>
              <a:t>Основными </a:t>
            </a:r>
            <a:r>
              <a:rPr lang="ru-RU" dirty="0"/>
              <a:t>стрессорами людей пожилого и старческого возраста можно считать:</a:t>
            </a:r>
          </a:p>
          <a:p>
            <a:pPr marL="0" indent="0">
              <a:buNone/>
            </a:pPr>
            <a:r>
              <a:rPr lang="ru-RU" dirty="0"/>
              <a:t> - отсутствие четкого жизненного ритма; </a:t>
            </a:r>
          </a:p>
          <a:p>
            <a:pPr marL="0" indent="0">
              <a:buNone/>
            </a:pPr>
            <a:r>
              <a:rPr lang="ru-RU" dirty="0"/>
              <a:t> -сужение сферы общения;</a:t>
            </a:r>
          </a:p>
          <a:p>
            <a:pPr marL="0" indent="0">
              <a:buNone/>
            </a:pPr>
            <a:r>
              <a:rPr lang="ru-RU" dirty="0"/>
              <a:t> - уход от активной трудовой деятельности;</a:t>
            </a:r>
          </a:p>
          <a:p>
            <a:pPr marL="0" indent="0">
              <a:buNone/>
            </a:pPr>
            <a:r>
              <a:rPr lang="ru-RU" dirty="0"/>
              <a:t> - синдром «опустошения гнезда»;</a:t>
            </a:r>
          </a:p>
          <a:p>
            <a:pPr marL="0" indent="0">
              <a:buNone/>
            </a:pPr>
            <a:r>
              <a:rPr lang="ru-RU" dirty="0"/>
              <a:t> - уход человека в себя;</a:t>
            </a:r>
          </a:p>
          <a:p>
            <a:pPr marL="0" indent="0">
              <a:buNone/>
            </a:pPr>
            <a:r>
              <a:rPr lang="ru-RU" dirty="0"/>
              <a:t> - ощущение дискомфорта от замкнутого пространства и многие другие жизненные события и ситуации.</a:t>
            </a:r>
          </a:p>
          <a:p>
            <a:pPr marL="0" indent="0">
              <a:buNone/>
            </a:pPr>
            <a:r>
              <a:rPr lang="ru-RU" dirty="0"/>
              <a:t> - одиночество в старости. </a:t>
            </a:r>
          </a:p>
          <a:p>
            <a:pPr marL="0" indent="0">
              <a:buNone/>
            </a:pPr>
            <a:endParaRPr lang="ru-RU" dirty="0"/>
          </a:p>
        </p:txBody>
      </p:sp>
    </p:spTree>
    <p:extLst>
      <p:ext uri="{BB962C8B-B14F-4D97-AF65-F5344CB8AC3E}">
        <p14:creationId xmlns:p14="http://schemas.microsoft.com/office/powerpoint/2010/main" val="236453752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a:xfrm>
            <a:off x="0" y="0"/>
            <a:ext cx="12192000" cy="7036526"/>
          </a:xfrm>
        </p:spPr>
        <p:txBody>
          <a:bodyPr>
            <a:normAutofit fontScale="70000" lnSpcReduction="20000"/>
          </a:bodyPr>
          <a:lstStyle/>
          <a:p>
            <a:pPr marL="0" indent="0">
              <a:buNone/>
            </a:pPr>
            <a:r>
              <a:rPr lang="ru-RU" dirty="0" smtClean="0"/>
              <a:t>Нередким сегодня можно назвать и такое явление, как </a:t>
            </a:r>
            <a:r>
              <a:rPr lang="ru-RU" i="1" dirty="0" err="1" smtClean="0"/>
              <a:t>геронтофобия</a:t>
            </a:r>
            <a:r>
              <a:rPr lang="ru-RU" i="1" dirty="0" smtClean="0"/>
              <a:t>,</a:t>
            </a:r>
            <a:r>
              <a:rPr lang="ru-RU" dirty="0" smtClean="0"/>
              <a:t> или враждебные чувства по отношению к старым людям.</a:t>
            </a:r>
          </a:p>
          <a:p>
            <a:pPr marL="0" indent="0">
              <a:buNone/>
            </a:pPr>
            <a:r>
              <a:rPr lang="ru-RU" dirty="0" smtClean="0"/>
              <a:t>Таким образом, старость является заключительной фазой в развитии человека. Период </a:t>
            </a:r>
            <a:r>
              <a:rPr lang="ru-RU" dirty="0" err="1" smtClean="0"/>
              <a:t>геронтогенеза</a:t>
            </a:r>
            <a:r>
              <a:rPr lang="ru-RU" dirty="0" smtClean="0"/>
              <a:t> (период старения) согласно международной классификации начинается с 60 лет у мужчин и с 55 лет - у женщин и имеет три градации: пожилой, старческий и долгожители. Процесс старения представляет собой генетически запрограммированный процесс, сопровождающийся определенными возрастными изменениями в организме. Многие исследования свидетельствуют о старении сердечно-сосудистой, эндокринной, иммунной, нервной и других систем, т.е. об отрицательных сдвигах, происходящих в организме в процессе инволюции. Все изменения в период старения носят индивидуальный характер. Сложный и противоречивый характер старения человека как индивида связан с количественными изменениями и качественной перестройкой биологических структур, включая и новообразования. Период позднего онтогенеза является новым этапом развития и специфического действия общих законов онтогенеза, гетерохронии и структурообразования. Различного рода изменения человека как индивида, происходящие в пожилом и старческом возрасте, направлены на то, чтобы актуализировать потенциальные, резервные возможности, накопленные в организме в период роста, зрелости и формирующиеся в период позднего онтогенеза. При этом участие личности в сохранности индивидной организации и регуляции ее дальнейшего развития в период </a:t>
            </a:r>
            <a:r>
              <a:rPr lang="ru-RU" dirty="0" err="1" smtClean="0"/>
              <a:t>геронтогенеза</a:t>
            </a:r>
            <a:r>
              <a:rPr lang="ru-RU" dirty="0" smtClean="0"/>
              <a:t> (включая возможности новообразований) должно усиливаться. Существуют различные пути повышения биологической активности различных структур организма (поляризация, резервирование, компенсация, конструирование), которые обеспечивают его работоспособность в целом после завершения репродуктивного периода. Для психологического портрета старого человека характерными чертами являются - </a:t>
            </a:r>
            <a:r>
              <a:rPr lang="ru-RU" dirty="0" err="1" smtClean="0"/>
              <a:t>эгоцентричность</a:t>
            </a:r>
            <a:r>
              <a:rPr lang="ru-RU" dirty="0" smtClean="0"/>
              <a:t> и эгоистичность. </a:t>
            </a:r>
          </a:p>
          <a:p>
            <a:pPr marL="0" indent="0">
              <a:buNone/>
            </a:pPr>
            <a:r>
              <a:rPr lang="ru-RU" dirty="0" smtClean="0"/>
              <a:t>Активному долголетию пожилого человека способствует много факторов, ведущими психологическими среди которых можно считать такие: развитие его как социально активной личности, как субъекта творческой деятельности и яркой индивидуальности. И здесь огромную роль играет высокий уровень самоорганизации, сознательной саморегуляции своего образа жизни и жизнедеятельности.</a:t>
            </a:r>
          </a:p>
          <a:p>
            <a:pPr marL="0" indent="0">
              <a:buNone/>
            </a:pPr>
            <a:r>
              <a:rPr lang="ru-RU" dirty="0" smtClean="0"/>
              <a:t> Один из лидеров протестантизма Лютер мрачно изрек: «Старость – это живая могила». В наше время более популярны афоризмы в духе легкого французского юмора, вроде принадлежащего </a:t>
            </a:r>
            <a:r>
              <a:rPr lang="ru-RU" dirty="0" err="1" smtClean="0"/>
              <a:t>А.Моруа</a:t>
            </a:r>
            <a:r>
              <a:rPr lang="ru-RU" dirty="0" smtClean="0"/>
              <a:t>: «Старость – это дурная привычка, для которой у активных людей нет времени». Между этими крайними точками лежит бездна, заполненная человеческими мнениями, каждое из которых имеет свой резон, свое эмпирическое оправдание, свой смысл и свое значение.</a:t>
            </a:r>
          </a:p>
          <a:p>
            <a:endParaRPr lang="ru-RU" dirty="0"/>
          </a:p>
        </p:txBody>
      </p:sp>
    </p:spTree>
    <p:extLst>
      <p:ext uri="{BB962C8B-B14F-4D97-AF65-F5344CB8AC3E}">
        <p14:creationId xmlns:p14="http://schemas.microsoft.com/office/powerpoint/2010/main" val="231058212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t>Теории «относительности» старения</a:t>
            </a:r>
            <a:r>
              <a:rPr lang="ru-RU" dirty="0" smtClean="0"/>
              <a:t/>
            </a:r>
            <a:br>
              <a:rPr lang="ru-RU" dirty="0" smtClean="0"/>
            </a:br>
            <a:endParaRPr lang="ru-RU" dirty="0"/>
          </a:p>
        </p:txBody>
      </p:sp>
      <p:sp>
        <p:nvSpPr>
          <p:cNvPr id="3" name="Объект 2"/>
          <p:cNvSpPr>
            <a:spLocks noGrp="1"/>
          </p:cNvSpPr>
          <p:nvPr>
            <p:ph idx="1"/>
          </p:nvPr>
        </p:nvSpPr>
        <p:spPr>
          <a:xfrm>
            <a:off x="60960" y="1123406"/>
            <a:ext cx="12131040" cy="5734594"/>
          </a:xfrm>
        </p:spPr>
        <p:txBody>
          <a:bodyPr>
            <a:normAutofit fontScale="77500" lnSpcReduction="20000"/>
          </a:bodyPr>
          <a:lstStyle/>
          <a:p>
            <a:r>
              <a:rPr lang="ru-RU" dirty="0" smtClean="0"/>
              <a:t>Первая </a:t>
            </a:r>
            <a:r>
              <a:rPr lang="ru-RU" dirty="0"/>
              <a:t>теория: Возрастные изменения нервных клеток (как и всей остальной органики) не являются основанием для того, чтобы считать поздний возраст периодом «угасания» в психологическом, духовном смысле. Следовательно, физиологические процессы, происходящие в старости, могут лишь отчасти влиять на Я-концепцию личности, а именно тогда, когда по каким-либо личностным причинам происходит фиксация внимания человека на такого рода проявлениях его тела. В какой-то мере это может быть связано с тем личностным образованием, которое в современной медико-психологической лексике обозначают как «внутренняя картина болезни», а по сути это является </a:t>
            </a:r>
            <a:r>
              <a:rPr lang="ru-RU" i="1" dirty="0"/>
              <a:t>психосоматическим аспектом</a:t>
            </a:r>
            <a:r>
              <a:rPr lang="ru-RU" dirty="0"/>
              <a:t> </a:t>
            </a:r>
            <a:r>
              <a:rPr lang="ru-RU" i="1" dirty="0"/>
              <a:t>Я-концепции</a:t>
            </a:r>
            <a:r>
              <a:rPr lang="ru-RU" dirty="0"/>
              <a:t>. </a:t>
            </a:r>
          </a:p>
          <a:p>
            <a:r>
              <a:rPr lang="ru-RU" dirty="0"/>
              <a:t>   Вторая теория может быть обозначена как </a:t>
            </a:r>
            <a:r>
              <a:rPr lang="ru-RU" i="1" dirty="0" err="1"/>
              <a:t>деятельностный</a:t>
            </a:r>
            <a:r>
              <a:rPr lang="ru-RU" i="1" dirty="0"/>
              <a:t> подход к развитию личности</a:t>
            </a:r>
            <a:r>
              <a:rPr lang="ru-RU" dirty="0"/>
              <a:t>. Его представители — Р. </a:t>
            </a:r>
            <a:r>
              <a:rPr lang="ru-RU" dirty="0" err="1"/>
              <a:t>Хейвигхерст</a:t>
            </a:r>
            <a:r>
              <a:rPr lang="ru-RU" dirty="0"/>
              <a:t>, Г. </a:t>
            </a:r>
            <a:r>
              <a:rPr lang="ru-RU" dirty="0" err="1"/>
              <a:t>Кремпен</a:t>
            </a:r>
            <a:r>
              <a:rPr lang="ru-RU" dirty="0"/>
              <a:t>, Ф. </a:t>
            </a:r>
            <a:r>
              <a:rPr lang="ru-RU" dirty="0" err="1"/>
              <a:t>Хейл</a:t>
            </a:r>
            <a:r>
              <a:rPr lang="ru-RU" dirty="0"/>
              <a:t> и др. Суть этого подхода такова: люди своими действиями изменяют собственное окружение, развивают способность справляться с трудными ситуациями, прокладывают свой жизненный путь. Деятельная жизнь выступает условием поступательного развития личности в поздние годы. «Планирует» такую жизненную стратегию </a:t>
            </a:r>
            <a:r>
              <a:rPr lang="ru-RU" i="1" dirty="0" err="1"/>
              <a:t>когнитивно</a:t>
            </a:r>
            <a:r>
              <a:rPr lang="ru-RU" i="1" dirty="0"/>
              <a:t>-поведенческая составляющая Я-концепции</a:t>
            </a:r>
            <a:r>
              <a:rPr lang="ru-RU" dirty="0"/>
              <a:t>. </a:t>
            </a:r>
          </a:p>
          <a:p>
            <a:r>
              <a:rPr lang="ru-RU" dirty="0"/>
              <a:t>  Представители третьей теории считают одним из весьма важных факторов актуализации потенций субъекта его способность противостоять распространенным в обществе негативным стереотипам старости. Психологи описывают и другие отрицательные шаблоны: например, ложно понимаемая мудрость, как отстраненное отношение старого человека к общественной жизни, его «погружение в мысли о вечном» и т. п. «Нужно отбросить вводящий в заблуждение и неблагоприятный социальный стереотип старости, который провозглашает мудрыми замыкающиеся в сфере рефлексии, ориентированные на статику пассивные позиции» (цит. по: Анциферова Л. И., 1995). </a:t>
            </a:r>
          </a:p>
          <a:p>
            <a:endParaRPr lang="ru-RU" dirty="0"/>
          </a:p>
        </p:txBody>
      </p:sp>
    </p:spTree>
    <p:extLst>
      <p:ext uri="{BB962C8B-B14F-4D97-AF65-F5344CB8AC3E}">
        <p14:creationId xmlns:p14="http://schemas.microsoft.com/office/powerpoint/2010/main" val="71428598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a:xfrm>
            <a:off x="0" y="0"/>
            <a:ext cx="12192000" cy="6858000"/>
          </a:xfrm>
        </p:spPr>
        <p:txBody>
          <a:bodyPr>
            <a:normAutofit fontScale="77500" lnSpcReduction="20000"/>
          </a:bodyPr>
          <a:lstStyle/>
          <a:p>
            <a:pPr marL="0" indent="0">
              <a:buNone/>
            </a:pPr>
            <a:r>
              <a:rPr lang="ru-RU" dirty="0"/>
              <a:t> В концепции Эриксона, рассматривающего период старения личности в контексте ее целостного жизненного пути, выстраивается последовательность стадий развития личности, характеризующихся особым новообразованием. Каждое из них формируется, согласно его концепции, в процессе разрешения человеком конфликта между двумя противоположными тенденциями, одна из которых способствует поступательному развитию личности, другая — тормозит его. Эти тенденции в явной или неявной форме включают и определенную черту личности, и отношение человека к миру, к своей жизни, к себе. Этот конфликт можно рассматривать как основной направляющий элемент этапной Я-концепции, представляющий собой совокупность установок «на себя». В более поздних работах Эриксон определяет новообразования каждой стадии как неустойчивый баланс двух противоположных качеств. У личности, благополучно разрешающей нормативные кризисы, баланс нарушается в сторону положительных качеств. При менее благополучном исходе кризисов у человека происходит перевес негативных свойств. Эпигенетические образования каждой стадии Эриксон называет Надеждой, Волей, Намерением, Компетентностью, Верностью, Любовью, Заботой и Мудростью. Каждое из них включает два противоположных качества. Противоположные качества в структуре «Я» могут обозначать характеристики </a:t>
            </a:r>
            <a:r>
              <a:rPr lang="ru-RU" i="1" dirty="0"/>
              <a:t>идеального и реального Я.</a:t>
            </a:r>
            <a:r>
              <a:rPr lang="ru-RU" dirty="0"/>
              <a:t> </a:t>
            </a:r>
          </a:p>
          <a:p>
            <a:pPr marL="0" indent="0">
              <a:buNone/>
            </a:pPr>
            <a:r>
              <a:rPr lang="ru-RU" i="1" dirty="0"/>
              <a:t>Реальное Я</a:t>
            </a:r>
            <a:r>
              <a:rPr lang="ru-RU" dirty="0"/>
              <a:t> адекватно отражает уровень представленности в личности конкретного наиболее значимого на определенном этапе развития качества. Реальное Я — представление о себе в настоящий момент. </a:t>
            </a:r>
          </a:p>
          <a:p>
            <a:pPr marL="0" indent="0">
              <a:buNone/>
            </a:pPr>
            <a:r>
              <a:rPr lang="ru-RU" i="1" dirty="0"/>
              <a:t>Идеальное Я</a:t>
            </a:r>
            <a:r>
              <a:rPr lang="ru-RU" dirty="0"/>
              <a:t> — представление «каким я должен быть, исходя из усвоенных моральных и иных образцов». Мудрость — глубокий ум, опирающийся на жизненный опыт. Идеальное Я — это потенциально возможный уровень «содержания» в личности того же самого качества. В определенных ситуациях одно из них может занять ведущее место. В понятиях Я-концепции это может быть обозначено как взаимодействие реальной и идеальной образующих целостное Я. </a:t>
            </a:r>
          </a:p>
          <a:p>
            <a:pPr marL="0" indent="0">
              <a:buNone/>
            </a:pPr>
            <a:endParaRPr lang="ru-RU" dirty="0"/>
          </a:p>
        </p:txBody>
      </p:sp>
    </p:spTree>
    <p:extLst>
      <p:ext uri="{BB962C8B-B14F-4D97-AF65-F5344CB8AC3E}">
        <p14:creationId xmlns:p14="http://schemas.microsoft.com/office/powerpoint/2010/main" val="209496669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a:xfrm>
            <a:off x="0" y="0"/>
            <a:ext cx="12192000" cy="6858000"/>
          </a:xfrm>
        </p:spPr>
        <p:txBody>
          <a:bodyPr>
            <a:normAutofit fontScale="92500"/>
          </a:bodyPr>
          <a:lstStyle/>
          <a:p>
            <a:r>
              <a:rPr lang="ru-RU" dirty="0"/>
              <a:t> В контексте рассматриваемой темы следует остановиться на характеристике стадии </a:t>
            </a:r>
            <a:r>
              <a:rPr lang="ru-RU" i="1" dirty="0" err="1"/>
              <a:t>интегративности</a:t>
            </a:r>
            <a:r>
              <a:rPr lang="ru-RU" i="1" dirty="0"/>
              <a:t> — мудрости</a:t>
            </a:r>
            <a:r>
              <a:rPr lang="ru-RU" dirty="0"/>
              <a:t>. Как отмечает Л. И. Анциферова (1996), задача стадии </a:t>
            </a:r>
            <a:r>
              <a:rPr lang="ru-RU" dirty="0" err="1"/>
              <a:t>интегративности</a:t>
            </a:r>
            <a:r>
              <a:rPr lang="ru-RU" dirty="0"/>
              <a:t> (мудрости) состоит в отыскании человеком смысла своей жизни, в интеграции всех пройденных стадий и в обретении целостности своего «Я». Несомненно, решение этой задачи должно опираться на способность человека быть компетентным в построении собственной жизни, организации своего будущего времени, в выработке осуществимых жизненных программ, адекватной оценке социальной действительности и т. д. Стержнем мудрости является духовно-нравственное отношение личности к миру и жизни. </a:t>
            </a:r>
          </a:p>
          <a:p>
            <a:r>
              <a:rPr lang="ru-RU" dirty="0"/>
              <a:t>  Таким образом, в соответствии с положениями теории Эриксона, можно сказать, что Я-концепцией в старости движет стремление человека интегрировать свое прошлое, настоящее и будущее, понять связи между событиями собственной жизни. В поздние годы потребность выработать целостный взгляд на свою жизнь становится особенно настоятельной.  К условиям, способствующим личности эффективно интегрировать свою жизнь, относятся: успешное разрешение индивидом нормативных кризисов и конфликтов, выработка им адаптивных личностных свойств, умение извлекать полезные уроки из прошлых неудач, способность аккумулировать энергетический потенциал всех пройденных стадий. </a:t>
            </a:r>
          </a:p>
        </p:txBody>
      </p:sp>
    </p:spTree>
    <p:extLst>
      <p:ext uri="{BB962C8B-B14F-4D97-AF65-F5344CB8AC3E}">
        <p14:creationId xmlns:p14="http://schemas.microsoft.com/office/powerpoint/2010/main" val="22396509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a:xfrm>
            <a:off x="288758" y="365124"/>
            <a:ext cx="11656194" cy="6295557"/>
          </a:xfrm>
        </p:spPr>
        <p:txBody>
          <a:bodyPr>
            <a:normAutofit lnSpcReduction="10000"/>
          </a:bodyPr>
          <a:lstStyle/>
          <a:p>
            <a:r>
              <a:rPr lang="ru-RU" dirty="0"/>
              <a:t>Один из демографических признаков в мире - это постарение ее населения (особенно в высокоразвитых странах мира). Оно определяется многими факторами, основным из которых является отчетливая тенденция к сокращению рождаемости в развитых странах. Изменились представления о возрасте 50-60 лет как о возрасте старости. Смертность в этом возрасте сегодня, в начале XXI века, упала по сравнению с концом XVIII века в четыре раза; смертность среди 70-летних в последнее время уменьшилась вдвое. Для современного человека после выхода на пенсию реальность прожить в среднем еще 15-20 лет стала вполне очевидна.</a:t>
            </a:r>
          </a:p>
          <a:p>
            <a:r>
              <a:rPr lang="ru-RU" dirty="0"/>
              <a:t> Что же может представлять собою жизнь человека в этот период? Распад, угасание, болезни, немощь, потерю трудоспособности и т.п.? Или же напротив, возможность вести полноценную (с учетом изменившихся реальностей), интересную жизнь - трудиться в меру своих сил, стараться быть нужным своим близким, друзьям, приняв собственную старость как очередной этап жизни, в котором есть свои радости и свои проблемы (как и на предыдущих этапах жизни)?</a:t>
            </a:r>
          </a:p>
          <a:p>
            <a:pPr marL="0" indent="0">
              <a:buNone/>
            </a:pPr>
            <a:endParaRPr lang="ru-RU" dirty="0"/>
          </a:p>
        </p:txBody>
      </p:sp>
    </p:spTree>
    <p:extLst>
      <p:ext uri="{BB962C8B-B14F-4D97-AF65-F5344CB8AC3E}">
        <p14:creationId xmlns:p14="http://schemas.microsoft.com/office/powerpoint/2010/main" val="60747462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a:xfrm>
            <a:off x="0" y="0"/>
            <a:ext cx="12192000" cy="6858000"/>
          </a:xfrm>
        </p:spPr>
        <p:txBody>
          <a:bodyPr>
            <a:normAutofit fontScale="85000" lnSpcReduction="20000"/>
          </a:bodyPr>
          <a:lstStyle/>
          <a:p>
            <a:pPr marL="0" indent="0">
              <a:buNone/>
            </a:pPr>
            <a:r>
              <a:rPr lang="ru-RU" b="1" dirty="0"/>
              <a:t>Я-концепция периода поздней взрослости и старости</a:t>
            </a:r>
            <a:r>
              <a:rPr lang="ru-RU" dirty="0"/>
              <a:t> представляет собой сложное образование, в котором «записана» информация о множестве Я-образов, возникающих у человека в самых различных вариантах его </a:t>
            </a:r>
            <a:r>
              <a:rPr lang="ru-RU" dirty="0" err="1"/>
              <a:t>самовосприятия</a:t>
            </a:r>
            <a:r>
              <a:rPr lang="ru-RU" dirty="0"/>
              <a:t> и </a:t>
            </a:r>
            <a:r>
              <a:rPr lang="ru-RU" dirty="0" err="1"/>
              <a:t>самопредставления</a:t>
            </a:r>
            <a:r>
              <a:rPr lang="ru-RU" dirty="0"/>
              <a:t>. Это избирательная память личности, отражающая события таким образом, чтобы не нарушить основные личностные позиции.  Я-концепцией в старости движет стремление интегрировать свое прошлое, настоящее и будущее, понять связи между событиями собственной жизни. К условиям, способствующим личности эффективно интегрировать свою жизнь, относятся: успешное разрешение индивидом нормативных кризисов и конфликтов, выработка им адаптивных личностных свойств, умение извлекать полезные уроки из прошлых неудач, способность аккумулировать энергетический потенциал всех пройденных стадий. Я-концепция в поздний период жизни человека обогащена всем тем, что было наиболее значимо в каждый из периодов личностного становления. Позитивная и деятельная Я-концепция обеспечивает продолжение личностного развития и оптимистический подход к жизни в поздние годы, позволяет притормозить физическое старение и вносит большую духовность и творческую озаренность в </a:t>
            </a:r>
            <a:r>
              <a:rPr lang="ru-RU" dirty="0" err="1"/>
              <a:t>самоактуализацию</a:t>
            </a:r>
            <a:r>
              <a:rPr lang="ru-RU" dirty="0"/>
              <a:t> личности. Продуктивному старению способствуют </a:t>
            </a:r>
            <a:r>
              <a:rPr lang="ru-RU" dirty="0" err="1"/>
              <a:t>самоактуализация</a:t>
            </a:r>
            <a:r>
              <a:rPr lang="ru-RU" dirty="0"/>
              <a:t> «Я», преимущественная ориентация на творчество или на реализацию духовно-нравственных отношений. Такие негативные личностные образования, как самонадеянность и неразвитость автономии и инициативы, обусловливают неадаптивное старение человека. </a:t>
            </a:r>
          </a:p>
          <a:p>
            <a:pPr marL="0" indent="0">
              <a:buNone/>
            </a:pPr>
            <a:r>
              <a:rPr lang="ru-RU" dirty="0"/>
              <a:t>Таким образом, наиболее важными факторами, определяющими поведение человека в позднем возрасте, являются: снижение психофизических возможностей, пол, тип личности, постепенный уход из активной социальной жизни (так называемое «</a:t>
            </a:r>
            <a:r>
              <a:rPr lang="ru-RU" i="1" dirty="0" err="1"/>
              <a:t>разобществление</a:t>
            </a:r>
            <a:r>
              <a:rPr lang="ru-RU" dirty="0"/>
              <a:t>»), материальное благосостояние, потеря близких людей и одиночество, а также сознание приближающегося окончания жизни. </a:t>
            </a:r>
          </a:p>
          <a:p>
            <a:pPr marL="0" indent="0">
              <a:buNone/>
            </a:pPr>
            <a:endParaRPr lang="ru-RU" dirty="0"/>
          </a:p>
        </p:txBody>
      </p:sp>
    </p:spTree>
    <p:extLst>
      <p:ext uri="{BB962C8B-B14F-4D97-AF65-F5344CB8AC3E}">
        <p14:creationId xmlns:p14="http://schemas.microsoft.com/office/powerpoint/2010/main" val="144265642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a:xfrm>
            <a:off x="-1" y="0"/>
            <a:ext cx="12192001" cy="6858000"/>
          </a:xfrm>
        </p:spPr>
        <p:txBody>
          <a:bodyPr>
            <a:normAutofit lnSpcReduction="10000"/>
          </a:bodyPr>
          <a:lstStyle/>
          <a:p>
            <a:r>
              <a:rPr lang="ru-RU" dirty="0"/>
              <a:t>Физический мир, с которым пожилые люди взаимодействуют непосредственно, все более сужается. Субъективно все большую роль играют вещи, выполняющие вспомогательную роль: очки, трость, зубные протезы, ручная тележка для перемещения тяжестей. У многих пожилых людей возрастает чувство опасности, подстерегающей их везде: на улице, во дворе, в пустом сквере и даже в собственной квартире. Степень социальной активности пожилых людей все больше снижается и у многих ограничивается семейным общением и общением с ближайшим окружением. Значительная часть пенсионеров оказываются в одиночестве. Преодолению одиночества и повышению материального достатка способствует продолжение профессиональной деятельности или иная работа. В пожилом возрасте резко возрастает интерес к религии. Не все пожилые люди переживают старость тяжело и несчастно, часть из них проживают «счастливую старость». У многих к концу жизни вырабатывается спокойное и терпимое отношение к жизни и к происходящему вокруг. Если это происходит, то жизнь пожилого человека наполняется ровным, спокойным и умиротворенным светом, исходящим от самого по себе факта жизни. Способность к такому взгляду на данный период своей жизни зависит прежде всего от личных установок человека.</a:t>
            </a:r>
          </a:p>
          <a:p>
            <a:endParaRPr lang="ru-RU" dirty="0"/>
          </a:p>
        </p:txBody>
      </p:sp>
    </p:spTree>
    <p:extLst>
      <p:ext uri="{BB962C8B-B14F-4D97-AF65-F5344CB8AC3E}">
        <p14:creationId xmlns:p14="http://schemas.microsoft.com/office/powerpoint/2010/main" val="398472536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a:xfrm>
            <a:off x="0" y="0"/>
            <a:ext cx="12192000" cy="6858000"/>
          </a:xfrm>
        </p:spPr>
        <p:txBody>
          <a:bodyPr>
            <a:normAutofit fontScale="77500" lnSpcReduction="20000"/>
          </a:bodyPr>
          <a:lstStyle/>
          <a:p>
            <a:r>
              <a:rPr lang="ru-RU" b="1" dirty="0"/>
              <a:t>Смерть и умирание</a:t>
            </a:r>
            <a:endParaRPr lang="ru-RU" dirty="0"/>
          </a:p>
          <a:p>
            <a:pPr marL="0" indent="0">
              <a:buNone/>
            </a:pPr>
            <a:r>
              <a:rPr lang="ru-RU" dirty="0"/>
              <a:t>Человек отличается от всех других живых существ тем, что он знает о неизбежности своей смерти. Тема смерти является важнейшей во всех религиях мира. Одни при этом верят в бренность и временность земного существования и в вечную жизнь души после физической смерти, после освобождения от грешного тела. Другие принимают теорию реинкарнации, которая допускает возможность многократного физического возрождения и возвращения в земной мир в различных живых формах: в другом человеке, в животном, в дереве и т. п. Заметим, кстати, что концепция реинкарнации существовала и в христианстве до 553 года, пока не была осуждена Вторым Константинопольским собором. Кто-то вообще не верит ни в какие формы жизни после смерти. Однако для всех знание о неизбежности смерти является важнейшим обстоятельством, непосредственно влияющим на жизнь человека. В определенной мере можно утверждать, что именно знание о неизбежности смерти придает жизни смысл. Описать с психологической точки зрения финальный период жизни человека достаточно сложно. Люди разного возраста по-разному воспринимают смерть и по-разному относятся к ней. Однако наряду с возрастным параметром на отношение к смерти влияют экзистенциальная система личности, степень религиозности, субъективный жизненный опыт, состояние здоровья.</a:t>
            </a:r>
          </a:p>
          <a:p>
            <a:r>
              <a:rPr lang="ru-RU" b="1" dirty="0"/>
              <a:t>Страх смерти</a:t>
            </a:r>
            <a:endParaRPr lang="ru-RU" dirty="0"/>
          </a:p>
          <a:p>
            <a:pPr marL="0" indent="0">
              <a:buNone/>
            </a:pPr>
            <a:r>
              <a:rPr lang="ru-RU" dirty="0"/>
              <a:t>В некоторых исследованиях было показано, что пожилые люди испытывают меньшую тревогу при мысли о смерти, чем относительно молодые. Так, с одной стороны, установлено, что люди, имеющие ясную цель в жизни, меньше боятся умереть (</a:t>
            </a:r>
            <a:r>
              <a:rPr lang="ru-RU" dirty="0" err="1"/>
              <a:t>Durlak</a:t>
            </a:r>
            <a:r>
              <a:rPr lang="ru-RU" dirty="0"/>
              <a:t> , 1979), а другие исследования говорят о том, что пожилых людей, физически и психически здоровых, имеющих планы на будущее и чувствующих себя адаптированными в жизни, смерть беспокоит больше всего (</a:t>
            </a:r>
            <a:r>
              <a:rPr lang="ru-RU" dirty="0" err="1"/>
              <a:t>Крайг</a:t>
            </a:r>
            <a:r>
              <a:rPr lang="ru-RU" dirty="0"/>
              <a:t>, 2000). Поистине, как точно заметил А. Шопенгауэр, страх смерти есть не что иное, как оборотная сторона воли к жизни. </a:t>
            </a:r>
          </a:p>
          <a:p>
            <a:endParaRPr lang="ru-RU" dirty="0"/>
          </a:p>
        </p:txBody>
      </p:sp>
    </p:spTree>
    <p:extLst>
      <p:ext uri="{BB962C8B-B14F-4D97-AF65-F5344CB8AC3E}">
        <p14:creationId xmlns:p14="http://schemas.microsoft.com/office/powerpoint/2010/main" val="249555004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a:xfrm>
            <a:off x="0" y="0"/>
            <a:ext cx="12192000" cy="6858000"/>
          </a:xfrm>
        </p:spPr>
        <p:txBody>
          <a:bodyPr>
            <a:normAutofit fontScale="85000" lnSpcReduction="10000"/>
          </a:bodyPr>
          <a:lstStyle/>
          <a:p>
            <a:pPr marL="0" indent="0" algn="ctr">
              <a:buNone/>
            </a:pPr>
            <a:r>
              <a:rPr lang="ru-RU" sz="3300" b="1" dirty="0"/>
              <a:t>Этапы умирания (классификация Элизабет </a:t>
            </a:r>
            <a:r>
              <a:rPr lang="ru-RU" sz="3300" b="1" dirty="0" err="1"/>
              <a:t>Кюблер</a:t>
            </a:r>
            <a:r>
              <a:rPr lang="ru-RU" sz="3300" b="1" dirty="0"/>
              <a:t>-Росс, </a:t>
            </a:r>
            <a:r>
              <a:rPr lang="ru-RU" sz="3300" dirty="0"/>
              <a:t>1969</a:t>
            </a:r>
            <a:r>
              <a:rPr lang="ru-RU" sz="3300" b="1" dirty="0"/>
              <a:t>)</a:t>
            </a:r>
            <a:endParaRPr lang="ru-RU" sz="3300" dirty="0"/>
          </a:p>
          <a:p>
            <a:pPr marL="0" indent="0">
              <a:buNone/>
            </a:pPr>
            <a:r>
              <a:rPr lang="ru-RU" dirty="0"/>
              <a:t>Элизабет </a:t>
            </a:r>
            <a:r>
              <a:rPr lang="ru-RU" dirty="0" err="1"/>
              <a:t>Кюблер</a:t>
            </a:r>
            <a:r>
              <a:rPr lang="ru-RU" dirty="0"/>
              <a:t>-Росс осуществила систематическое исследование смерти и процесса умирания. Проведя много времени у постели умирающих больных, она выделила в их переживаниях пять этапов: отрицание, гнев, торг, депрессия, принятие. Периодизация </a:t>
            </a:r>
            <a:r>
              <a:rPr lang="ru-RU" dirty="0" err="1"/>
              <a:t>Кюблер</a:t>
            </a:r>
            <a:r>
              <a:rPr lang="ru-RU" dirty="0"/>
              <a:t>-Росс является в настоящее время одной из самых используемых. </a:t>
            </a:r>
          </a:p>
          <a:p>
            <a:pPr marL="0" indent="0">
              <a:buNone/>
            </a:pPr>
            <a:r>
              <a:rPr lang="ru-RU" b="1" dirty="0"/>
              <a:t>Отрицание. </a:t>
            </a:r>
            <a:r>
              <a:rPr lang="ru-RU" dirty="0"/>
              <a:t>Человек отказывается принять возможность своей смерти. Узнав о том, что его болезнь смертельна, человек уверяет себя, что это ошибка и диагноз поставлен неправильно. </a:t>
            </a:r>
          </a:p>
          <a:p>
            <a:pPr marL="0" indent="0">
              <a:buNone/>
            </a:pPr>
            <a:r>
              <a:rPr lang="ru-RU" b="1" dirty="0"/>
              <a:t>Гнев.</a:t>
            </a:r>
            <a:r>
              <a:rPr lang="ru-RU" dirty="0"/>
              <a:t> Осознание человеком того, что он действительно умирает, приводит к появлению чувства гнева, обиды и зависти к окружающим. Человек задает вопрос: «Почему именно я?». Фрустрация актуализирует обвинительные реакции, обращенные к врачам, к каким-либо другим людям или к судьбе вообще. </a:t>
            </a:r>
          </a:p>
          <a:p>
            <a:pPr marL="0" indent="0">
              <a:buNone/>
            </a:pPr>
            <a:r>
              <a:rPr lang="ru-RU" b="1" dirty="0"/>
              <a:t>Торг</a:t>
            </a:r>
            <a:r>
              <a:rPr lang="ru-RU" dirty="0"/>
              <a:t>. Человек ищет способы продления жизни и обещает все что угодно в обмен на продление своей жизни. Одни обещают врачам бросить пить или курить, другие, обращаясь к Богу, обещают начать в случае выздоровления праведную жизнь. </a:t>
            </a:r>
          </a:p>
          <a:p>
            <a:pPr marL="0" indent="0">
              <a:buNone/>
            </a:pPr>
            <a:r>
              <a:rPr lang="ru-RU" b="1" dirty="0"/>
              <a:t>Депрессия.</a:t>
            </a:r>
            <a:r>
              <a:rPr lang="ru-RU" dirty="0"/>
              <a:t> Умирающий теряет интерес к жизни, его охватывает чувство безнадежности. Человек горюет о предстоящей смерти и о разлуке с родными и близкими. </a:t>
            </a:r>
          </a:p>
          <a:p>
            <a:pPr marL="0" indent="0">
              <a:buNone/>
            </a:pPr>
            <a:r>
              <a:rPr lang="ru-RU" b="1" dirty="0"/>
              <a:t>Принятие.</a:t>
            </a:r>
            <a:r>
              <a:rPr lang="ru-RU" dirty="0"/>
              <a:t> На последней стадии человек смиряется со своей судьбой и с неизбежностью смерти. И хотя человек не становится веселым, у него в душе воцаряется мир и спокойное ожидание конца. </a:t>
            </a:r>
          </a:p>
          <a:p>
            <a:pPr marL="0" indent="0">
              <a:buNone/>
            </a:pPr>
            <a:endParaRPr lang="ru-RU" dirty="0"/>
          </a:p>
        </p:txBody>
      </p:sp>
    </p:spTree>
    <p:extLst>
      <p:ext uri="{BB962C8B-B14F-4D97-AF65-F5344CB8AC3E}">
        <p14:creationId xmlns:p14="http://schemas.microsoft.com/office/powerpoint/2010/main" val="336295391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a:xfrm>
            <a:off x="0" y="0"/>
            <a:ext cx="12192000" cy="6858000"/>
          </a:xfrm>
        </p:spPr>
        <p:txBody>
          <a:bodyPr>
            <a:normAutofit fontScale="77500" lnSpcReduction="20000"/>
          </a:bodyPr>
          <a:lstStyle/>
          <a:p>
            <a:pPr marL="0" indent="0">
              <a:buNone/>
            </a:pPr>
            <a:r>
              <a:rPr lang="ru-RU" dirty="0"/>
              <a:t>Несмотря на широкую известность и популярность, данная классификация принимается не всеми специалистами. По мнению </a:t>
            </a:r>
            <a:r>
              <a:rPr lang="ru-RU" dirty="0" err="1"/>
              <a:t>Кастенбаум</a:t>
            </a:r>
            <a:r>
              <a:rPr lang="ru-RU" dirty="0"/>
              <a:t> и </a:t>
            </a:r>
            <a:r>
              <a:rPr lang="ru-RU" dirty="0" err="1"/>
              <a:t>Коста</a:t>
            </a:r>
            <a:r>
              <a:rPr lang="ru-RU" dirty="0"/>
              <a:t> (1977г.), не все умирающие проходят через каждый из этих этапов, а кроме того, сама очередность этапов может быть иной. </a:t>
            </a:r>
          </a:p>
          <a:p>
            <a:pPr marL="0" indent="0">
              <a:buNone/>
            </a:pPr>
            <a:r>
              <a:rPr lang="ru-RU" dirty="0"/>
              <a:t>Согласно анализу Р. </a:t>
            </a:r>
            <a:r>
              <a:rPr lang="ru-RU" dirty="0" err="1"/>
              <a:t>Нойеса</a:t>
            </a:r>
            <a:r>
              <a:rPr lang="ru-RU" dirty="0"/>
              <a:t> (1971г.), в описаниях переживаний состояния близости к смерти и самой смерти выделяются три стадии: </a:t>
            </a:r>
            <a:r>
              <a:rPr lang="ru-RU" i="1" dirty="0"/>
              <a:t>сопротивление, обзор жизни, трансцендентность</a:t>
            </a:r>
            <a:r>
              <a:rPr lang="ru-RU" dirty="0"/>
              <a:t>. Исследование Р. </a:t>
            </a:r>
            <a:r>
              <a:rPr lang="ru-RU" dirty="0" err="1"/>
              <a:t>Нойеса</a:t>
            </a:r>
            <a:r>
              <a:rPr lang="ru-RU" dirty="0"/>
              <a:t> касается не умирания как длительного процесса, а непосредственно самой смерти. В частности, в результате какой-либо критической, экстремальной ситуации. </a:t>
            </a:r>
          </a:p>
          <a:p>
            <a:pPr marL="0" indent="0">
              <a:buNone/>
            </a:pPr>
            <a:r>
              <a:rPr lang="ru-RU" dirty="0"/>
              <a:t>1 стадии</a:t>
            </a:r>
            <a:r>
              <a:rPr lang="ru-RU" i="1" dirty="0"/>
              <a:t> сопротивления</a:t>
            </a:r>
            <a:r>
              <a:rPr lang="ru-RU" dirty="0"/>
              <a:t> происходит осознание опасности, появление чувства страха, направленность на борьбу с опасностью. Как правило, пока сохраняются хотя бы какие-то шансы на выживание, у человека четко выражено осознание опасности ситуации и активное противостояние ей. В момент осознания тщетности попыток выжить и отказа от сопротивления страх исчезает и человек начинает ощущать безмятежность и спокойствие. </a:t>
            </a:r>
          </a:p>
          <a:p>
            <a:pPr marL="0" indent="0">
              <a:buNone/>
            </a:pPr>
            <a:r>
              <a:rPr lang="ru-RU" dirty="0"/>
              <a:t>2 стадия  </a:t>
            </a:r>
            <a:r>
              <a:rPr lang="ru-RU" i="1" dirty="0"/>
              <a:t>обзор жизни</a:t>
            </a:r>
            <a:r>
              <a:rPr lang="ru-RU" dirty="0"/>
              <a:t> следует непосредственно за отказом от активного сопротивления. Обзор жизни проходит в форме панорамы воспоминаний, сменяющих друг друга в быстрой последовательности и охватывающих все прошлое человека. Все это чаще всего сопровождается ощущением положительных эмоций, в более редких случаях — негативными переживаниями. </a:t>
            </a:r>
          </a:p>
          <a:p>
            <a:pPr marL="0" indent="0">
              <a:buNone/>
            </a:pPr>
            <a:r>
              <a:rPr lang="ru-RU" dirty="0"/>
              <a:t>3 стадия </a:t>
            </a:r>
            <a:r>
              <a:rPr lang="ru-RU" i="1" dirty="0"/>
              <a:t>трансцендентности</a:t>
            </a:r>
            <a:r>
              <a:rPr lang="ru-RU" dirty="0"/>
              <a:t> является логическим следствием происшедшего обзора жизни. Люди воспринимают свое прошлое с все большим отдалением. В конце концов, они способны достичь состояния, при котором их жизнь видится как единое целое и вместе с тем в ней различима каждая деталь. Затем преодолевается даже и этот уровень, .и умирающий, как бы выходя за пределы самого себя, испытывает трансцендентальное состояние, иногда обозначаемое как космическое сознание ( </a:t>
            </a:r>
            <a:r>
              <a:rPr lang="ru-RU" dirty="0" err="1"/>
              <a:t>Noyes</a:t>
            </a:r>
            <a:r>
              <a:rPr lang="ru-RU" dirty="0"/>
              <a:t> R ., 1971; </a:t>
            </a:r>
            <a:r>
              <a:rPr lang="ru-RU" dirty="0" err="1"/>
              <a:t>Гроф</a:t>
            </a:r>
            <a:r>
              <a:rPr lang="ru-RU" dirty="0"/>
              <a:t> С, </a:t>
            </a:r>
            <a:r>
              <a:rPr lang="ru-RU" dirty="0" err="1"/>
              <a:t>Хэлифакс</a:t>
            </a:r>
            <a:r>
              <a:rPr lang="ru-RU" dirty="0"/>
              <a:t> Д., 1996). </a:t>
            </a:r>
          </a:p>
          <a:p>
            <a:pPr marL="0" indent="0">
              <a:buNone/>
            </a:pPr>
            <a:endParaRPr lang="ru-RU" dirty="0"/>
          </a:p>
        </p:txBody>
      </p:sp>
    </p:spTree>
    <p:extLst>
      <p:ext uri="{BB962C8B-B14F-4D97-AF65-F5344CB8AC3E}">
        <p14:creationId xmlns:p14="http://schemas.microsoft.com/office/powerpoint/2010/main" val="288416888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a:xfrm>
            <a:off x="0" y="0"/>
            <a:ext cx="12192000" cy="6858000"/>
          </a:xfrm>
        </p:spPr>
        <p:txBody>
          <a:bodyPr>
            <a:normAutofit fontScale="85000" lnSpcReduction="20000"/>
          </a:bodyPr>
          <a:lstStyle/>
          <a:p>
            <a:pPr marL="0" indent="0">
              <a:buNone/>
            </a:pPr>
            <a:r>
              <a:rPr lang="ru-RU" dirty="0"/>
              <a:t>Другой исследователь, Р. Муди, изучил 150 случаев посмертных переживаний. На основе этого анализа он построил «полную модель смерти», включающую в себя общие элементы в типичной для них последовательности (</a:t>
            </a:r>
            <a:r>
              <a:rPr lang="ru-RU" dirty="0" err="1"/>
              <a:t>Moody</a:t>
            </a:r>
            <a:r>
              <a:rPr lang="ru-RU" dirty="0"/>
              <a:t> R ., 1975, 1992). Кратко описание этой модели сводится к следующему. В момент смерти человек начинает слышать неприятный шум, громкий звон или жужжание и в то же время чувствует, что очень быстро движется через длинный темный туннель. Затем человек замечает, что оказался снаружи собственного физического тела. При этом он видит свое тело со стороны, находясь как бы в роли наблюдателя. Затем появляются духи умерших ранее родственников и друзей, которые хотят встретить его и помочь ему. Многие видят также дух незнакомый, ранее не встречавшийся ни разу. Это любящее существо из света, которое, не прибегая к звуковой речи, задает вопросы, позволяющие дать оценку собственной жизни; это существо помогает также провести эту оценку посредством мгновенного просмотра панорамы главных событий жизни человека. </a:t>
            </a:r>
          </a:p>
          <a:p>
            <a:pPr marL="0" indent="0">
              <a:buNone/>
            </a:pPr>
            <a:r>
              <a:rPr lang="ru-RU" dirty="0"/>
              <a:t>Большинство специалистов интерпретируют подобные переживания как галлюцинации умирающего мозга. Однако некоторые возражают против такой трактовки (</a:t>
            </a:r>
            <a:r>
              <a:rPr lang="ru-RU" dirty="0" err="1"/>
              <a:t>Moody</a:t>
            </a:r>
            <a:r>
              <a:rPr lang="ru-RU" dirty="0"/>
              <a:t> R ., 1975, 1992; </a:t>
            </a:r>
            <a:r>
              <a:rPr lang="ru-RU" dirty="0" err="1"/>
              <a:t>Osis</a:t>
            </a:r>
            <a:r>
              <a:rPr lang="ru-RU" dirty="0"/>
              <a:t> К., 1961; </a:t>
            </a:r>
            <a:r>
              <a:rPr lang="ru-RU" dirty="0" err="1"/>
              <a:t>Grof</a:t>
            </a:r>
            <a:r>
              <a:rPr lang="ru-RU" dirty="0"/>
              <a:t> S ., </a:t>
            </a:r>
            <a:r>
              <a:rPr lang="ru-RU" dirty="0" err="1"/>
              <a:t>Halifax</a:t>
            </a:r>
            <a:r>
              <a:rPr lang="ru-RU" dirty="0"/>
              <a:t> J ., 1978, 1996). При этом в качестве аргументации ссылаются на большое сходство многочисленных проанализированных посмертных переживаний; независимость посмертных переживаний от индивидуально-психологических и личностных особенностей людей; независимость посмертного опыта от </a:t>
            </a:r>
            <a:r>
              <a:rPr lang="ru-RU" dirty="0" err="1"/>
              <a:t>культуральных</a:t>
            </a:r>
            <a:r>
              <a:rPr lang="ru-RU" dirty="0"/>
              <a:t> особенностей среды, уровня образования и религиозного воспитания. Подчеркивается также, что события, переживаемые умирающим, поразительно совпадают с тем, что написано в древних эзотерических источниках, хотя сами эти источники были совершенно неизвестны большинству людей, описавших свой посмертный опыт. </a:t>
            </a:r>
          </a:p>
          <a:p>
            <a:pPr marL="0" indent="0">
              <a:buNone/>
            </a:pPr>
            <a:endParaRPr lang="ru-RU" dirty="0"/>
          </a:p>
        </p:txBody>
      </p:sp>
    </p:spTree>
    <p:extLst>
      <p:ext uri="{BB962C8B-B14F-4D97-AF65-F5344CB8AC3E}">
        <p14:creationId xmlns:p14="http://schemas.microsoft.com/office/powerpoint/2010/main" val="98122681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t>Эвтаназия</a:t>
            </a:r>
            <a:r>
              <a:rPr lang="ru-RU" dirty="0" smtClean="0"/>
              <a:t> </a:t>
            </a:r>
            <a:br>
              <a:rPr lang="ru-RU" dirty="0" smtClean="0"/>
            </a:br>
            <a:endParaRPr lang="ru-RU" dirty="0"/>
          </a:p>
        </p:txBody>
      </p:sp>
      <p:sp>
        <p:nvSpPr>
          <p:cNvPr id="3" name="Объект 2"/>
          <p:cNvSpPr>
            <a:spLocks noGrp="1"/>
          </p:cNvSpPr>
          <p:nvPr>
            <p:ph idx="1"/>
          </p:nvPr>
        </p:nvSpPr>
        <p:spPr>
          <a:xfrm>
            <a:off x="0" y="1314994"/>
            <a:ext cx="12192000" cy="5543005"/>
          </a:xfrm>
        </p:spPr>
        <p:txBody>
          <a:bodyPr>
            <a:normAutofit fontScale="70000" lnSpcReduction="20000"/>
          </a:bodyPr>
          <a:lstStyle/>
          <a:p>
            <a:r>
              <a:rPr lang="ru-RU" b="1" dirty="0" smtClean="0"/>
              <a:t>Эвтаназия</a:t>
            </a:r>
            <a:r>
              <a:rPr lang="ru-RU" dirty="0" smtClean="0"/>
              <a:t> </a:t>
            </a:r>
            <a:r>
              <a:rPr lang="ru-RU" dirty="0"/>
              <a:t>(буквально: «хорошая смерть», от греч. ей — хороший и </a:t>
            </a:r>
            <a:r>
              <a:rPr lang="ru-RU" dirty="0" err="1"/>
              <a:t>thanatos</a:t>
            </a:r>
            <a:r>
              <a:rPr lang="ru-RU" dirty="0"/>
              <a:t> — смерть) — действия врача, целью которых является вызвать смерть безнадежно больных людей. Имеет ли человек право на добровольный уход из жизни, если земной путь уже почти завершен, а впереди только новые болезни и немощь? Христианская религия отвечает на этот вопрос однозначно отрицательно. Жизнь — это величайшее благо, дарованное человеку Богом. А потому, отказываясь от жизни, человек отказывается и от Бога. Кроме того, человеку неизвестен промысел Божий: может быть, и самая тяжелая болезнь завершится излечением; а если это даже и не так, то, может быть, в этих болезнях и страданиях заложен особый, неявленный человеку смысл. Светский ответ не столь однозначен. Одни полагают, что человек волен сам распоряжаться своей жизнью и вправе прекратить ее </a:t>
            </a:r>
            <a:r>
              <a:rPr lang="ru-RU" dirty="0" err="1"/>
              <a:t>немучительно</a:t>
            </a:r>
            <a:r>
              <a:rPr lang="ru-RU" dirty="0"/>
              <a:t>, когда возраст и болезни все равно не оставляют никаких перспектив. Другие, напротив, считают, что умирать надо только естественной смертью, несмотря на все имеющиеся фатальные болезни, ибо со стопроцентной вероятностью никто не скажет, действительно ли в данном конкретном случае болезнь закончится летальным исходом или нет. </a:t>
            </a:r>
          </a:p>
          <a:p>
            <a:r>
              <a:rPr lang="ru-RU" dirty="0"/>
              <a:t>В последние годы ведутся активные дискуссии по поводу возможности оформления правового статуса эвтаназии. Различают активную и пассивную эвтаназию. </a:t>
            </a:r>
          </a:p>
          <a:p>
            <a:r>
              <a:rPr lang="ru-RU" dirty="0"/>
              <a:t>При </a:t>
            </a:r>
            <a:r>
              <a:rPr lang="ru-RU" i="1" dirty="0"/>
              <a:t>активной эвтаназии</a:t>
            </a:r>
            <a:r>
              <a:rPr lang="ru-RU" dirty="0"/>
              <a:t> врач использует специальные средства, ускоряющие наступление смерти. Это может быть смертельная инъекция какого-либо вещества, передозировка снотворного и пр. </a:t>
            </a:r>
          </a:p>
          <a:p>
            <a:r>
              <a:rPr lang="ru-RU" i="1" dirty="0"/>
              <a:t>Пассивная эвтаназия</a:t>
            </a:r>
            <a:r>
              <a:rPr lang="ru-RU" dirty="0"/>
              <a:t> означает отказ от мер, способствующих поддержанию жизни. Таким образом, пассивная эвтаназия не предполагает никаких активных действий, непосредственно приводящих к смерти. В данном случае речь идет о прекращении поддерживающих жизнь процедур, в результате чего смерть наступает естественным путем. </a:t>
            </a:r>
          </a:p>
          <a:p>
            <a:endParaRPr lang="ru-RU" dirty="0"/>
          </a:p>
        </p:txBody>
      </p:sp>
    </p:spTree>
    <p:extLst>
      <p:ext uri="{BB962C8B-B14F-4D97-AF65-F5344CB8AC3E}">
        <p14:creationId xmlns:p14="http://schemas.microsoft.com/office/powerpoint/2010/main" val="289199319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a:xfrm>
            <a:off x="0" y="0"/>
            <a:ext cx="12192000" cy="6858000"/>
          </a:xfrm>
        </p:spPr>
        <p:txBody>
          <a:bodyPr>
            <a:normAutofit fontScale="92500" lnSpcReduction="20000"/>
          </a:bodyPr>
          <a:lstStyle/>
          <a:p>
            <a:pPr marL="0" indent="0">
              <a:buNone/>
            </a:pPr>
            <a:r>
              <a:rPr lang="ru-RU" dirty="0"/>
              <a:t>С юридической точки зрения активная эвтаназия недопустима. В настоящее время она рассматривается как безусловно противозаконное действие, а врач, проводящий активную эвтаназию, подлежит наказанию по суду. Этический кодекс врача, выраженный Гиппократом, также не допускает проведение активной эвтаназии: «Я не дам никому просимого у меня смертельного средства и не покажу пути для подобного замысла». Несмотря на это, случаи активной эвтаназии все-таки имеют место. </a:t>
            </a:r>
          </a:p>
          <a:p>
            <a:pPr marL="0" indent="0">
              <a:buNone/>
            </a:pPr>
            <a:r>
              <a:rPr lang="ru-RU" dirty="0"/>
              <a:t>В случае пассивной эвтаназии главной проблемой является вопрос: когда врачи уже имеют достаточные основания для того, чтобы отключить системы, поддерживающие жизнь больного? То есть, по существу, пассивная эвтаназия связана с ответом на вопрос: произошли ли необратимые изменения, не совместимые с жизнью, или нет? В настоящее время этот вопрос решается в соответствии с критериями установления необратимого прекращения функционирования, то есть смерти мозга. В качестве таких критериев называются следующие ( </a:t>
            </a:r>
            <a:r>
              <a:rPr lang="ru-RU" dirty="0" err="1"/>
              <a:t>Kastenbaum</a:t>
            </a:r>
            <a:r>
              <a:rPr lang="ru-RU" dirty="0"/>
              <a:t> R ., 1986; </a:t>
            </a:r>
            <a:r>
              <a:rPr lang="ru-RU" dirty="0" err="1"/>
              <a:t>КрайгГ</a:t>
            </a:r>
            <a:r>
              <a:rPr lang="ru-RU" dirty="0"/>
              <a:t>., 2000): </a:t>
            </a:r>
          </a:p>
          <a:p>
            <a:pPr marL="0" indent="0">
              <a:buNone/>
            </a:pPr>
            <a:r>
              <a:rPr lang="ru-RU" dirty="0"/>
              <a:t>— невосприимчивость и отсутствие реакций; </a:t>
            </a:r>
          </a:p>
          <a:p>
            <a:pPr marL="0" indent="0">
              <a:buNone/>
            </a:pPr>
            <a:r>
              <a:rPr lang="ru-RU" dirty="0"/>
              <a:t>— отсутствие движения и самостоятельного дыхания; отсутствие любой </a:t>
            </a:r>
          </a:p>
          <a:p>
            <a:pPr marL="0" indent="0">
              <a:buNone/>
            </a:pPr>
            <a:r>
              <a:rPr lang="ru-RU" dirty="0"/>
              <a:t> самопроизвольной мышечной активности; </a:t>
            </a:r>
          </a:p>
          <a:p>
            <a:pPr marL="0" indent="0">
              <a:buNone/>
            </a:pPr>
            <a:r>
              <a:rPr lang="ru-RU" dirty="0"/>
              <a:t>— отсутствие рефлексов;— ровная линия электроэнцефалограммы (ЭЭГ), свидетельствующая об отсутствии активности мозга; </a:t>
            </a:r>
          </a:p>
          <a:p>
            <a:pPr marL="0" indent="0">
              <a:buNone/>
            </a:pPr>
            <a:r>
              <a:rPr lang="ru-RU" dirty="0"/>
              <a:t>— отсутствие притока крови к мозгу и циркуляции внутри него. </a:t>
            </a:r>
          </a:p>
          <a:p>
            <a:pPr marL="0" indent="0">
              <a:buNone/>
            </a:pPr>
            <a:endParaRPr lang="ru-RU" dirty="0"/>
          </a:p>
        </p:txBody>
      </p:sp>
    </p:spTree>
    <p:extLst>
      <p:ext uri="{BB962C8B-B14F-4D97-AF65-F5344CB8AC3E}">
        <p14:creationId xmlns:p14="http://schemas.microsoft.com/office/powerpoint/2010/main" val="207040192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a:xfrm>
            <a:off x="0" y="0"/>
            <a:ext cx="12192000" cy="6858000"/>
          </a:xfrm>
        </p:spPr>
        <p:txBody>
          <a:bodyPr>
            <a:normAutofit fontScale="70000" lnSpcReduction="20000"/>
          </a:bodyPr>
          <a:lstStyle/>
          <a:p>
            <a:pPr marL="0" indent="0">
              <a:buNone/>
            </a:pPr>
            <a:r>
              <a:rPr lang="ru-RU" i="1" dirty="0" err="1"/>
              <a:t>Автоэвтаназия</a:t>
            </a:r>
            <a:r>
              <a:rPr lang="ru-RU" i="1" dirty="0"/>
              <a:t> </a:t>
            </a:r>
            <a:endParaRPr lang="ru-RU" dirty="0"/>
          </a:p>
          <a:p>
            <a:r>
              <a:rPr lang="ru-RU" dirty="0"/>
              <a:t>В связи с правовой неприемлемостью и уголовной </a:t>
            </a:r>
            <a:r>
              <a:rPr lang="ru-RU" dirty="0" err="1"/>
              <a:t>преследуемостью</a:t>
            </a:r>
            <a:r>
              <a:rPr lang="ru-RU" dirty="0"/>
              <a:t> активной эвтаназии в последние годы достаточно интенсивно обсуждается вопрос об </a:t>
            </a:r>
            <a:r>
              <a:rPr lang="ru-RU" dirty="0" err="1"/>
              <a:t>автоэвтаназии</a:t>
            </a:r>
            <a:r>
              <a:rPr lang="ru-RU" dirty="0"/>
              <a:t>. По мнению сторонников этого подхода (Хамфри Д., </a:t>
            </a:r>
            <a:r>
              <a:rPr lang="ru-RU" dirty="0" err="1"/>
              <a:t>Ларью</a:t>
            </a:r>
            <a:r>
              <a:rPr lang="ru-RU" dirty="0"/>
              <a:t> Дж., Скотт Р.), если обычный суицид — это в различных разновидностях эмоциональное или иррациональное убийство себя, то эвтаназия — это рациональное самоубийство. В соответствии с этой точкой зрения </a:t>
            </a:r>
            <a:r>
              <a:rPr lang="ru-RU" dirty="0" err="1"/>
              <a:t>автоэвтаназия</a:t>
            </a:r>
            <a:r>
              <a:rPr lang="ru-RU" dirty="0"/>
              <a:t> этически оправданна при наличии следующих причин: </a:t>
            </a:r>
          </a:p>
          <a:p>
            <a:pPr marL="0" indent="0">
              <a:buNone/>
            </a:pPr>
            <a:r>
              <a:rPr lang="ru-RU" dirty="0"/>
              <a:t>•  далеко зашедшее неизлечимое заболевание, вызывающее непереносимые страдания; </a:t>
            </a:r>
          </a:p>
          <a:p>
            <a:pPr marL="0" indent="0">
              <a:buNone/>
            </a:pPr>
            <a:r>
              <a:rPr lang="ru-RU" dirty="0"/>
              <a:t>•  тяжелая физическая </a:t>
            </a:r>
            <a:r>
              <a:rPr lang="ru-RU" dirty="0" err="1"/>
              <a:t>инвалидизация</a:t>
            </a:r>
            <a:r>
              <a:rPr lang="ru-RU" dirty="0"/>
              <a:t>, столь сковывающая, что человек не может переносить подобное ограничение существования (</a:t>
            </a:r>
            <a:r>
              <a:rPr lang="ru-RU" dirty="0" err="1"/>
              <a:t>HamphryD</a:t>
            </a:r>
            <a:r>
              <a:rPr lang="ru-RU" dirty="0"/>
              <a:t> ., 1992). </a:t>
            </a:r>
          </a:p>
          <a:p>
            <a:pPr marL="0" indent="0">
              <a:buNone/>
            </a:pPr>
            <a:r>
              <a:rPr lang="ru-RU" dirty="0"/>
              <a:t>При этом первая причина рассматривается как основная и наиболее распространенная, а вторая — как более редкая. В США существует общество «</a:t>
            </a:r>
            <a:r>
              <a:rPr lang="ru-RU" dirty="0" err="1"/>
              <a:t>Хемлок</a:t>
            </a:r>
            <a:r>
              <a:rPr lang="ru-RU" dirty="0"/>
              <a:t>», объединяющее сторонников </a:t>
            </a:r>
            <a:r>
              <a:rPr lang="ru-RU" dirty="0" err="1"/>
              <a:t>автоэвтаназии</a:t>
            </a:r>
            <a:r>
              <a:rPr lang="ru-RU" dirty="0"/>
              <a:t>, которое насчитывает в своих рядах 40 000 человек и имеет 70 региональных отделений. Для людей, принимающих идею </a:t>
            </a:r>
            <a:r>
              <a:rPr lang="ru-RU" dirty="0" err="1"/>
              <a:t>автоэвтаназии</a:t>
            </a:r>
            <a:r>
              <a:rPr lang="ru-RU" dirty="0"/>
              <a:t>, сформулированы определенные этические параметры добровольного ухода из жизни по вышеуказанным причинам. Эти параметры определяются следующим образом (</a:t>
            </a:r>
            <a:r>
              <a:rPr lang="ru-RU" dirty="0" err="1"/>
              <a:t>Hamphry</a:t>
            </a:r>
            <a:r>
              <a:rPr lang="ru-RU" dirty="0"/>
              <a:t> D ., 1992): Необходимо быть совершеннолетним. Решение должно быть ясно осознанным. Самоосвобождение через самоубийство не следует делать после первого известия об угрожающем жизни заболевании. Должны быть найдены необходимые медицинская помощь и консультация. Лечащий врач должен быть проинформирован, и его ответ необходимо принять в расчет. Свой уход из жизни необходимо планировать так, чтобы не навлечь уголовной ответственности на других. Необходимо оставить записку, прямо говорящую о причинах принятого решения. Однако многие критикуют идею </a:t>
            </a:r>
            <a:r>
              <a:rPr lang="ru-RU" dirty="0" err="1"/>
              <a:t>автоэвтаназии</a:t>
            </a:r>
            <a:r>
              <a:rPr lang="ru-RU" dirty="0"/>
              <a:t>, полагая, что самоубийство в принципе не может быть рациональным ( </a:t>
            </a:r>
            <a:r>
              <a:rPr lang="ru-RU" dirty="0" err="1"/>
              <a:t>Glass</a:t>
            </a:r>
            <a:r>
              <a:rPr lang="ru-RU" dirty="0"/>
              <a:t> R ., 1988; Юдин Б. Г., 1992; </a:t>
            </a:r>
            <a:r>
              <a:rPr lang="ru-RU" dirty="0" err="1"/>
              <a:t>Реан</a:t>
            </a:r>
            <a:r>
              <a:rPr lang="ru-RU" dirty="0"/>
              <a:t> А. А., 1995). Тщательный анализ и исследование различных случаев показывают ( </a:t>
            </a:r>
            <a:r>
              <a:rPr lang="ru-RU" dirty="0" err="1"/>
              <a:t>Glass</a:t>
            </a:r>
            <a:r>
              <a:rPr lang="ru-RU" dirty="0"/>
              <a:t> R ., 1988), что с клинической точки зрения даже у </a:t>
            </a:r>
            <a:r>
              <a:rPr lang="ru-RU" dirty="0" err="1"/>
              <a:t>терминально</a:t>
            </a:r>
            <a:r>
              <a:rPr lang="ru-RU" dirty="0"/>
              <a:t> больных пациентов почти всегда самоубийство произошло под влиянием психического расстройства, а не рационального выбора. </a:t>
            </a:r>
          </a:p>
          <a:p>
            <a:pPr marL="0" indent="0">
              <a:buNone/>
            </a:pPr>
            <a:endParaRPr lang="ru-RU" dirty="0"/>
          </a:p>
        </p:txBody>
      </p:sp>
    </p:spTree>
    <p:extLst>
      <p:ext uri="{BB962C8B-B14F-4D97-AF65-F5344CB8AC3E}">
        <p14:creationId xmlns:p14="http://schemas.microsoft.com/office/powerpoint/2010/main" val="2326232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a:xfrm>
            <a:off x="202131" y="279133"/>
            <a:ext cx="11867949" cy="6506678"/>
          </a:xfrm>
        </p:spPr>
        <p:txBody>
          <a:bodyPr>
            <a:normAutofit/>
          </a:bodyPr>
          <a:lstStyle/>
          <a:p>
            <a:r>
              <a:rPr lang="ru-RU" dirty="0"/>
              <a:t> Сегодня два поколения наиболее остро чувствуют на себе последствия социально-экономических преобразований: это люди зрелого и пожилого возраста. Чтобы жить, а не выживать, особенно людям пожилого возраста, нужны знания и навыки для налаживания социальных коммуникаций, для того, чтобы реализовать те силы жизни, которые они в себе еще чувствуют. Образцы необычайной работоспособности и творчества демонстрируют люди весьма преклонного возраста. После 70 лет успешно работали многие известные ученые - </a:t>
            </a:r>
            <a:r>
              <a:rPr lang="ru-RU" dirty="0" err="1"/>
              <a:t>П.Ламарк</a:t>
            </a:r>
            <a:r>
              <a:rPr lang="ru-RU" dirty="0"/>
              <a:t>, </a:t>
            </a:r>
            <a:r>
              <a:rPr lang="ru-RU" dirty="0" err="1"/>
              <a:t>М.Эйлер</a:t>
            </a:r>
            <a:r>
              <a:rPr lang="ru-RU" dirty="0"/>
              <a:t>, </a:t>
            </a:r>
            <a:r>
              <a:rPr lang="ru-RU" dirty="0" err="1"/>
              <a:t>К.Лаплас</a:t>
            </a:r>
            <a:r>
              <a:rPr lang="ru-RU" dirty="0"/>
              <a:t>, </a:t>
            </a:r>
            <a:r>
              <a:rPr lang="ru-RU" dirty="0" err="1"/>
              <a:t>Г.Галилей</a:t>
            </a:r>
            <a:r>
              <a:rPr lang="ru-RU" dirty="0"/>
              <a:t>, </a:t>
            </a:r>
            <a:r>
              <a:rPr lang="ru-RU" dirty="0" err="1"/>
              <a:t>Им.Кант</a:t>
            </a:r>
            <a:r>
              <a:rPr lang="ru-RU" dirty="0"/>
              <a:t> и др. </a:t>
            </a:r>
            <a:r>
              <a:rPr lang="ru-RU" dirty="0" err="1"/>
              <a:t>А.Гумбольт</a:t>
            </a:r>
            <a:r>
              <a:rPr lang="ru-RU" dirty="0"/>
              <a:t> писал «Космос» с 76 до 89 лет, И.П. Павлов создал «Двадцатилетний опыт» в 73 года, а « Лекции о работе больших полушарий головного мозга» - в 77 лет (а всего Иван Петрович Павлов прожил 87 лет).  Но жизнь свидетельствует и о том, что в пожилом и позднем возрасте человек может быть глубоко несчастным, одиноким, быть «обузой» для близких, «досадой» для молодых и даже испытывать жестокое к себе обращение, как в семье, так и в государственном социальном учреждении.</a:t>
            </a:r>
          </a:p>
          <a:p>
            <a:endParaRPr lang="ru-RU" dirty="0"/>
          </a:p>
        </p:txBody>
      </p:sp>
    </p:spTree>
    <p:extLst>
      <p:ext uri="{BB962C8B-B14F-4D97-AF65-F5344CB8AC3E}">
        <p14:creationId xmlns:p14="http://schemas.microsoft.com/office/powerpoint/2010/main" val="8534540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t>1. Геронтология в системе наук о человеке</a:t>
            </a:r>
            <a:r>
              <a:rPr lang="ru-RU" dirty="0" smtClean="0"/>
              <a:t>.</a:t>
            </a:r>
            <a:br>
              <a:rPr lang="ru-RU" dirty="0" smtClean="0"/>
            </a:br>
            <a:endParaRPr lang="ru-RU" dirty="0"/>
          </a:p>
        </p:txBody>
      </p:sp>
      <p:sp>
        <p:nvSpPr>
          <p:cNvPr id="3" name="Объект 2"/>
          <p:cNvSpPr>
            <a:spLocks noGrp="1"/>
          </p:cNvSpPr>
          <p:nvPr>
            <p:ph idx="1"/>
          </p:nvPr>
        </p:nvSpPr>
        <p:spPr>
          <a:xfrm>
            <a:off x="0" y="1078028"/>
            <a:ext cx="12192000" cy="5779971"/>
          </a:xfrm>
        </p:spPr>
        <p:txBody>
          <a:bodyPr>
            <a:normAutofit fontScale="70000" lnSpcReduction="20000"/>
          </a:bodyPr>
          <a:lstStyle/>
          <a:p>
            <a:r>
              <a:rPr lang="ru-RU" dirty="0" smtClean="0"/>
              <a:t>В </a:t>
            </a:r>
            <a:r>
              <a:rPr lang="ru-RU" dirty="0"/>
              <a:t>последнее десятилетие, в связи с увеличением продолжительности жизни человека, заметно возрос интерес к геронтологическим проблемам. Число престарелых граждан во всем мире отличительно растет, а проблемы старости и старения становятся глобальными. Необходимость сохранения активной жизни в пожилом возрасте - одна из актуальных тем современных научных исследований.</a:t>
            </a:r>
          </a:p>
          <a:p>
            <a:r>
              <a:rPr lang="ru-RU" dirty="0"/>
              <a:t> Несмотря на повышение внимания, которое привлекает к себе процесс старения человека, многие вопросы здесь до сих пор остаются неразработанными. Нет еще и точного определения самого понятия старость. Встречаются так же и такие определения как: пожилой возраст, поздняя взрослость, старческий возраст. В демографическом энциклопедическом словаре (1985 г.) приводится следующее определение: «Старость - биопсихологическое и социально-историческое понятие с условными и меняющимися границами на разных этапах историко-эволюционного развития человечества и в различных эколого-популяционных и социальных группах». </a:t>
            </a:r>
          </a:p>
          <a:p>
            <a:r>
              <a:rPr lang="ru-RU" dirty="0"/>
              <a:t> Проблема старения занимала человека уже в глубокой древности. Первые определения старения и его причины относятся еще к античной эпохе. Великий древнегреческий врач Гиппократ (V-IV в. до н. э.) считал старость результатом утечки природного тепла и высыхания организма. Философ Платон указывал, что на старение особенно влияет образ жизни в среднем возрасте. (</a:t>
            </a:r>
            <a:r>
              <a:rPr lang="ru-RU" dirty="0" err="1"/>
              <a:t>Хрисанфова</a:t>
            </a:r>
            <a:r>
              <a:rPr lang="ru-RU" dirty="0"/>
              <a:t> Е.Н 1999г.)</a:t>
            </a:r>
          </a:p>
          <a:p>
            <a:r>
              <a:rPr lang="ru-RU" dirty="0"/>
              <a:t> В разные годы своего развития наука о старении человека вбирала в себя новые знания, создаваемые специалистами различных отраслей: врачами и физиологами, философами и биологами, психологами и социологами, историками и правоведами. В своих трудах о проблемах старости писали Цицерон, Аристотель, </a:t>
            </a:r>
            <a:r>
              <a:rPr lang="ru-RU" dirty="0" err="1"/>
              <a:t>Роджерс</a:t>
            </a:r>
            <a:r>
              <a:rPr lang="ru-RU" dirty="0"/>
              <a:t>, Бэкон, Ж.-А. Кондорсе. Мифы и легенды о вечной молодости, долголетии и бессмертии, создавались и поддерживались на протяжении всего развития человечества.</a:t>
            </a:r>
          </a:p>
          <a:p>
            <a:endParaRPr lang="ru-RU" dirty="0"/>
          </a:p>
        </p:txBody>
      </p:sp>
    </p:spTree>
    <p:extLst>
      <p:ext uri="{BB962C8B-B14F-4D97-AF65-F5344CB8AC3E}">
        <p14:creationId xmlns:p14="http://schemas.microsoft.com/office/powerpoint/2010/main" val="12467078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a:xfrm>
            <a:off x="0" y="0"/>
            <a:ext cx="12192000" cy="6858000"/>
          </a:xfrm>
        </p:spPr>
        <p:txBody>
          <a:bodyPr>
            <a:normAutofit/>
          </a:bodyPr>
          <a:lstStyle/>
          <a:p>
            <a:pPr algn="just"/>
            <a:r>
              <a:rPr lang="ru-RU" b="1" dirty="0"/>
              <a:t> Начало научной геронтологии - науки, которая изучает нормальный процесс старения</a:t>
            </a:r>
            <a:r>
              <a:rPr lang="ru-RU" dirty="0"/>
              <a:t> человека, его основные проявления и факторы, влияющие на характер, типы и интенсивность старческих изменений, связывают обычно с именем английского философа Ф. Бэкона. Бэкон считал, что систематического исследования процессов старения могут быть открыты причины старости. Он полагал, что самое большое влияние на процесс старения могут сказать оказать нездоровые привычки. </a:t>
            </a:r>
          </a:p>
          <a:p>
            <a:pPr algn="just"/>
            <a:r>
              <a:rPr lang="ru-RU" dirty="0"/>
              <a:t> В России первые труды, посвященные вопросам продления активной старости, относятся к середине XVIII века, например, книга русского врача И. Фишера «О старости, ее степенях и болезнях».</a:t>
            </a:r>
          </a:p>
          <a:p>
            <a:pPr algn="just"/>
            <a:r>
              <a:rPr lang="ru-RU" dirty="0"/>
              <a:t> Основоположником научной геронтологии в России считается выдающийся русский ученый И. И. Мечников. Геронтология в современном ее понимании сформировалась к середине XX века. Одной из задач геронтологии является изучение особенностей старения, связанных с влиянием средовых факторов, образа жизни, труда, социальных связей и взаимоотношений. (</a:t>
            </a:r>
            <a:r>
              <a:rPr lang="ru-RU" dirty="0" err="1"/>
              <a:t>Хрисанфова</a:t>
            </a:r>
            <a:r>
              <a:rPr lang="ru-RU" dirty="0"/>
              <a:t> Е.Н 1999г.)</a:t>
            </a:r>
          </a:p>
          <a:p>
            <a:pPr algn="just"/>
            <a:endParaRPr lang="ru-RU" dirty="0"/>
          </a:p>
        </p:txBody>
      </p:sp>
    </p:spTree>
    <p:extLst>
      <p:ext uri="{BB962C8B-B14F-4D97-AF65-F5344CB8AC3E}">
        <p14:creationId xmlns:p14="http://schemas.microsoft.com/office/powerpoint/2010/main" val="22504503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a:xfrm>
            <a:off x="0" y="0"/>
            <a:ext cx="12192000" cy="6858000"/>
          </a:xfrm>
        </p:spPr>
        <p:txBody>
          <a:bodyPr>
            <a:normAutofit lnSpcReduction="10000"/>
          </a:bodyPr>
          <a:lstStyle/>
          <a:p>
            <a:pPr marL="0" indent="0">
              <a:buNone/>
            </a:pPr>
            <a:r>
              <a:rPr lang="ru-RU" dirty="0"/>
              <a:t> </a:t>
            </a:r>
            <a:r>
              <a:rPr lang="ru-RU" sz="3600" b="1" dirty="0">
                <a:solidFill>
                  <a:srgbClr val="002060"/>
                </a:solidFill>
              </a:rPr>
              <a:t>Геронтология </a:t>
            </a:r>
            <a:r>
              <a:rPr lang="ru-RU" b="1" dirty="0"/>
              <a:t>– это области медицины, исследующая болезни людей пожилого возраста</a:t>
            </a:r>
            <a:r>
              <a:rPr lang="ru-RU" dirty="0"/>
              <a:t>. Социальная геронтология - раздел геронтологии, который изучает влияние образа жизни на ее продолжительность.</a:t>
            </a:r>
          </a:p>
          <a:p>
            <a:pPr marL="0" indent="0">
              <a:buNone/>
            </a:pPr>
            <a:r>
              <a:rPr lang="ru-RU" dirty="0"/>
              <a:t> Старение - процесс индивидуальный, у одних людей он начинается раньше, у других позже. С момента наступления старости процесс старения не заканчивается, он продолжается, и существуют большие различия между стареющими людьми.</a:t>
            </a:r>
          </a:p>
          <a:p>
            <a:pPr marL="0" indent="0">
              <a:buNone/>
            </a:pPr>
            <a:r>
              <a:rPr lang="ru-RU" dirty="0"/>
              <a:t> Выделяют </a:t>
            </a:r>
            <a:r>
              <a:rPr lang="ru-RU" i="1" dirty="0"/>
              <a:t>календарный возраст</a:t>
            </a:r>
            <a:r>
              <a:rPr lang="ru-RU" dirty="0"/>
              <a:t> - объективный показатель, связанный чисто с физическим течением времени и выражаемый в абсолютных физических единицах времени. </a:t>
            </a:r>
          </a:p>
          <a:p>
            <a:pPr marL="0" indent="0">
              <a:buNone/>
            </a:pPr>
            <a:r>
              <a:rPr lang="ru-RU" dirty="0"/>
              <a:t> В разные периоды истории общества и в разных культурах начало старости определялось следующим образом: Пифагор - 60 лет, китайские ученые - 70 лет, английские физиологи XX века - свыше 50 лет, немецкий физиолог М. </a:t>
            </a:r>
            <a:r>
              <a:rPr lang="ru-RU" dirty="0" err="1"/>
              <a:t>Рубнер</a:t>
            </a:r>
            <a:r>
              <a:rPr lang="ru-RU" dirty="0"/>
              <a:t> - 50 лет старость, 70 лет - почтенная старость (</a:t>
            </a:r>
            <a:r>
              <a:rPr lang="ru-RU" dirty="0" err="1"/>
              <a:t>Хрисанфова</a:t>
            </a:r>
            <a:r>
              <a:rPr lang="ru-RU" dirty="0"/>
              <a:t> Е.Н 1999г.).</a:t>
            </a:r>
          </a:p>
          <a:p>
            <a:pPr marL="0" indent="0">
              <a:buNone/>
            </a:pPr>
            <a:r>
              <a:rPr lang="ru-RU" b="1" dirty="0"/>
              <a:t> Ю. Б. </a:t>
            </a:r>
            <a:r>
              <a:rPr lang="ru-RU" b="1" dirty="0" err="1"/>
              <a:t>Тарнавский</a:t>
            </a:r>
            <a:r>
              <a:rPr lang="ru-RU" b="1" dirty="0"/>
              <a:t> предлагает весь период позднего возраста делить на отдельные группы:</a:t>
            </a:r>
            <a:r>
              <a:rPr lang="ru-RU" dirty="0"/>
              <a:t> пожилой возраст (его еще называют инволюционным или предстарческим) - от 50 до 65 лет; старческий возраст - от 65 и выше. (</a:t>
            </a:r>
            <a:r>
              <a:rPr lang="ru-RU" dirty="0" err="1"/>
              <a:t>Тарнавский</a:t>
            </a:r>
            <a:r>
              <a:rPr lang="ru-RU" dirty="0"/>
              <a:t> Ю.Б 1988г.)</a:t>
            </a:r>
          </a:p>
          <a:p>
            <a:pPr marL="0" indent="0">
              <a:buNone/>
            </a:pPr>
            <a:endParaRPr lang="ru-RU" dirty="0"/>
          </a:p>
        </p:txBody>
      </p:sp>
    </p:spTree>
    <p:extLst>
      <p:ext uri="{BB962C8B-B14F-4D97-AF65-F5344CB8AC3E}">
        <p14:creationId xmlns:p14="http://schemas.microsoft.com/office/powerpoint/2010/main" val="23203988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a:xfrm>
            <a:off x="0" y="0"/>
            <a:ext cx="12192000" cy="6858000"/>
          </a:xfrm>
        </p:spPr>
        <p:txBody>
          <a:bodyPr>
            <a:normAutofit fontScale="92500" lnSpcReduction="20000"/>
          </a:bodyPr>
          <a:lstStyle/>
          <a:p>
            <a:pPr marL="0" indent="0" algn="just">
              <a:buNone/>
            </a:pPr>
            <a:r>
              <a:rPr lang="ru-RU" dirty="0"/>
              <a:t> Е. С. Авербух, российский психиатр условно выделяет возраст 45-60 лет как пост репродуктивный (климактерический) период, предшествующий пожилому (предстарческому - 60-75 лет) и старческому (75-90 лет) возрастом. По мнению автора, людей свыше 90 лет следует считать долгожителями (Авербух Е.С.1976г.)</a:t>
            </a:r>
          </a:p>
          <a:p>
            <a:pPr marL="0" indent="0" algn="just">
              <a:buNone/>
            </a:pPr>
            <a:r>
              <a:rPr lang="ru-RU" dirty="0"/>
              <a:t> В российской науке принята следующая схема </a:t>
            </a:r>
            <a:r>
              <a:rPr lang="ru-RU" i="1" dirty="0"/>
              <a:t>возрастной периодизации</a:t>
            </a:r>
            <a:r>
              <a:rPr lang="ru-RU" dirty="0"/>
              <a:t>:</a:t>
            </a:r>
          </a:p>
          <a:p>
            <a:pPr marL="0" indent="0" algn="just">
              <a:buNone/>
            </a:pPr>
            <a:r>
              <a:rPr lang="ru-RU" dirty="0"/>
              <a:t> - Пожилой возраст 60-74 года мужчины, 55-74 года женщины.</a:t>
            </a:r>
          </a:p>
          <a:p>
            <a:pPr marL="0" indent="0" algn="just">
              <a:buNone/>
            </a:pPr>
            <a:r>
              <a:rPr lang="ru-RU" dirty="0"/>
              <a:t> - Старческий возраст 75-90 лет мужчины и женщины.</a:t>
            </a:r>
          </a:p>
          <a:p>
            <a:pPr marL="0" indent="0" algn="just">
              <a:buNone/>
            </a:pPr>
            <a:r>
              <a:rPr lang="ru-RU" dirty="0"/>
              <a:t> - Долгожители - 90 лет и старше мужчины и женщины.</a:t>
            </a:r>
          </a:p>
          <a:p>
            <a:pPr marL="0" indent="0" algn="just">
              <a:buNone/>
            </a:pPr>
            <a:r>
              <a:rPr lang="ru-RU" dirty="0"/>
              <a:t> Выделяется также </a:t>
            </a:r>
            <a:r>
              <a:rPr lang="ru-RU" i="1" dirty="0"/>
              <a:t>пенсионный возраст</a:t>
            </a:r>
            <a:r>
              <a:rPr lang="ru-RU" dirty="0"/>
              <a:t>, границы которого устанавливаются государством. При определении пенсионного возраста исходят из возраста хронологического - количества прожитых лет.</a:t>
            </a:r>
          </a:p>
          <a:p>
            <a:pPr marL="0" indent="0" algn="just">
              <a:buNone/>
            </a:pPr>
            <a:r>
              <a:rPr lang="ru-RU" dirty="0"/>
              <a:t> Существует понятие </a:t>
            </a:r>
            <a:r>
              <a:rPr lang="ru-RU" i="1" dirty="0"/>
              <a:t>функционального возраста</a:t>
            </a:r>
            <a:r>
              <a:rPr lang="ru-RU" dirty="0"/>
              <a:t>, который отражает возрастную динамику физиологических функций, определяется генетическим компонентом, образом жизни, перенесенными заболеваниями, стрессовыми ситуациями, физической, психической и интеллектуальной активностью. Понятие - </a:t>
            </a:r>
            <a:r>
              <a:rPr lang="ru-RU" i="1" dirty="0"/>
              <a:t>психологического возраста</a:t>
            </a:r>
            <a:r>
              <a:rPr lang="ru-RU" dirty="0"/>
              <a:t> - группа показателей, характеризующих возрастные измерения психики. Понятие - </a:t>
            </a:r>
            <a:r>
              <a:rPr lang="ru-RU" i="1" dirty="0"/>
              <a:t>биологического возраста</a:t>
            </a:r>
            <a:r>
              <a:rPr lang="ru-RU" dirty="0"/>
              <a:t> - показатель уровня износа структуры и функций организма.</a:t>
            </a:r>
          </a:p>
          <a:p>
            <a:pPr marL="0" indent="0" algn="just">
              <a:buNone/>
            </a:pPr>
            <a:r>
              <a:rPr lang="ru-RU" dirty="0"/>
              <a:t> Разграничения на периоды является условными, поскольку календарный (хронологический) и биологический, а также психологический возраст не всегда совпадают.</a:t>
            </a:r>
          </a:p>
          <a:p>
            <a:pPr marL="0" indent="0" algn="just">
              <a:buNone/>
            </a:pPr>
            <a:endParaRPr lang="ru-RU" dirty="0"/>
          </a:p>
        </p:txBody>
      </p:sp>
    </p:spTree>
    <p:extLst>
      <p:ext uri="{BB962C8B-B14F-4D97-AF65-F5344CB8AC3E}">
        <p14:creationId xmlns:p14="http://schemas.microsoft.com/office/powerpoint/2010/main" val="26343604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t>2. Типология старости</a:t>
            </a:r>
            <a:r>
              <a:rPr lang="ru-RU" dirty="0" smtClean="0"/>
              <a:t/>
            </a:r>
            <a:br>
              <a:rPr lang="ru-RU" dirty="0" smtClean="0"/>
            </a:br>
            <a:endParaRPr lang="ru-RU" dirty="0"/>
          </a:p>
        </p:txBody>
      </p:sp>
      <p:sp>
        <p:nvSpPr>
          <p:cNvPr id="3" name="Объект 2"/>
          <p:cNvSpPr>
            <a:spLocks noGrp="1"/>
          </p:cNvSpPr>
          <p:nvPr>
            <p:ph idx="1"/>
          </p:nvPr>
        </p:nvSpPr>
        <p:spPr>
          <a:xfrm>
            <a:off x="0" y="1045028"/>
            <a:ext cx="12192000" cy="5812971"/>
          </a:xfrm>
        </p:spPr>
        <p:txBody>
          <a:bodyPr>
            <a:normAutofit fontScale="70000" lnSpcReduction="20000"/>
          </a:bodyPr>
          <a:lstStyle/>
          <a:p>
            <a:r>
              <a:rPr lang="ru-RU" dirty="0" smtClean="0"/>
              <a:t>При </a:t>
            </a:r>
            <a:r>
              <a:rPr lang="ru-RU" dirty="0"/>
              <a:t>рассмотрении различных типологий важно учитывать, что эти классификации всегда относительны, т.к. в реальной жизни «в чистом виде» психологические типы встречаются редко. Типология служит ориентировкой, базой для конкретной работы.</a:t>
            </a:r>
          </a:p>
          <a:p>
            <a:r>
              <a:rPr lang="ru-RU" dirty="0"/>
              <a:t> В своей теории развития французский психолог Шарлота </a:t>
            </a:r>
            <a:r>
              <a:rPr lang="ru-RU" dirty="0" err="1"/>
              <a:t>Бюлер</a:t>
            </a:r>
            <a:r>
              <a:rPr lang="ru-RU" dirty="0"/>
              <a:t> выделяет </a:t>
            </a:r>
            <a:r>
              <a:rPr lang="ru-RU" i="1" dirty="0"/>
              <a:t>пять фаз развития; последняя, пятая фаза начинается в 65-70 лет</a:t>
            </a:r>
            <a:r>
              <a:rPr lang="ru-RU" dirty="0"/>
              <a:t>. Автор считает, что в этот период многие люди перестают преследовать цели, которые они поставили перед собой в юности. Оставшиеся силы они тратят на досуг, спокойно проживая последние годы. При этом обозревают свою жизнь, испытывая удовлетворение или разочарование. Невротическая личность обычно испытывает разочарование, потому что невротик вообще не умеет радоваться успехам, он никогда не доволен своими достижениями, ему всегда кажется, что он что-то не дополучил, что ему не додали. К старости эти сомнения усиливаются.</a:t>
            </a:r>
          </a:p>
          <a:p>
            <a:r>
              <a:rPr lang="ru-RU" dirty="0"/>
              <a:t> </a:t>
            </a:r>
            <a:r>
              <a:rPr lang="ru-RU" i="1" dirty="0"/>
              <a:t>Восьмой кризис (</a:t>
            </a:r>
            <a:r>
              <a:rPr lang="ru-RU" i="1" dirty="0" err="1"/>
              <a:t>Э.Эриксон</a:t>
            </a:r>
            <a:r>
              <a:rPr lang="ru-RU" i="1" dirty="0"/>
              <a:t>) или пятая фаза (</a:t>
            </a:r>
            <a:r>
              <a:rPr lang="ru-RU" i="1" dirty="0" err="1"/>
              <a:t>Ш.Бюлер</a:t>
            </a:r>
            <a:r>
              <a:rPr lang="ru-RU" i="1" dirty="0"/>
              <a:t>)</a:t>
            </a:r>
            <a:r>
              <a:rPr lang="ru-RU" dirty="0"/>
              <a:t> знаменуют собой завершение предшествующего жизненного пути, и разрешение этого кризиса зависит от того, как этот путь был пройден. Человек подводит итоги, и если воспринимает жизнь, как целостность, где ни убавить, ни прибавить, то он уравновешен и спокойно смотрит в будущее, так как понимает, что смерть - естественный конец жизни. Если же человек приходит к печальным выводам, что жизнь прожита зря и состояла из разочарований и ошибок, теперь уже непоправимых, то его настигает чувство бессилия. Приходит страх смерти.</a:t>
            </a:r>
          </a:p>
          <a:p>
            <a:r>
              <a:rPr lang="ru-RU" dirty="0"/>
              <a:t> Психологи утверждают, что </a:t>
            </a:r>
            <a:r>
              <a:rPr lang="ru-RU" i="1" dirty="0"/>
              <a:t>страх смерти</a:t>
            </a:r>
            <a:r>
              <a:rPr lang="ru-RU" dirty="0"/>
              <a:t> - это чисто человеческое чувство, такого нет ни у одного животного. Именно поэтому, оно и может быть преодолено. Философы, от Платона и Аристотеля, стремились преодолеть трагизм смерти, освободить человека от страха перед ней. Древнегреческий философ Эпикур приводил простой и остроумный довод против страха смерти: « Смерть для человека реально не существует, он с нею « не встречается». Покуда он есть, смерти нет. Когда же она есть - его нет. Поэтому ее не стоит страшиться».</a:t>
            </a:r>
          </a:p>
          <a:p>
            <a:endParaRPr lang="ru-RU" dirty="0"/>
          </a:p>
        </p:txBody>
      </p:sp>
    </p:spTree>
    <p:extLst>
      <p:ext uri="{BB962C8B-B14F-4D97-AF65-F5344CB8AC3E}">
        <p14:creationId xmlns:p14="http://schemas.microsoft.com/office/powerpoint/2010/main" val="2182183137"/>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TotalTime>
  <Words>8472</Words>
  <Application>Microsoft Office PowerPoint</Application>
  <PresentationFormat>Широкоэкранный</PresentationFormat>
  <Paragraphs>157</Paragraphs>
  <Slides>38</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38</vt:i4>
      </vt:variant>
    </vt:vector>
  </HeadingPairs>
  <TitlesOfParts>
    <vt:vector size="42" baseType="lpstr">
      <vt:lpstr>Arial</vt:lpstr>
      <vt:lpstr>Calibri</vt:lpstr>
      <vt:lpstr>Calibri Light</vt:lpstr>
      <vt:lpstr>Тема Office</vt:lpstr>
      <vt:lpstr>Геронтология. Системные механизмы старения. Фазы и законы геронтогенеза. Общевозрастные тенденции и индивидуальные различия пожилых людей.</vt:lpstr>
      <vt:lpstr>Презентация PowerPoint</vt:lpstr>
      <vt:lpstr>Презентация PowerPoint</vt:lpstr>
      <vt:lpstr>Презентация PowerPoint</vt:lpstr>
      <vt:lpstr>1. Геронтология в системе наук о человеке. </vt:lpstr>
      <vt:lpstr>Презентация PowerPoint</vt:lpstr>
      <vt:lpstr>Презентация PowerPoint</vt:lpstr>
      <vt:lpstr>Презентация PowerPoint</vt:lpstr>
      <vt:lpstr>2. Типология старости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3.Типы приспособления личности к старости. </vt:lpstr>
      <vt:lpstr>4. Психологическое развитие и особенности личности в пожилом возрасте. </vt:lpstr>
      <vt:lpstr>Презентация PowerPoint</vt:lpstr>
      <vt:lpstr>Презентация PowerPoint</vt:lpstr>
      <vt:lpstr>Презентация PowerPoint</vt:lpstr>
      <vt:lpstr>5. Психологические факторы старения </vt:lpstr>
      <vt:lpstr>Презентация PowerPoint</vt:lpstr>
      <vt:lpstr>Презентация PowerPoint</vt:lpstr>
      <vt:lpstr>Презентация PowerPoint</vt:lpstr>
      <vt:lpstr>7. Основные стрессоры людей пожилого и старческого возраста </vt:lpstr>
      <vt:lpstr>Презентация PowerPoint</vt:lpstr>
      <vt:lpstr>Теории «относительности» старения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Эвтаназия  </vt:lpstr>
      <vt:lpstr>Презентация PowerPoint</vt:lpstr>
      <vt:lpstr>Презентация PowerPoint</vt:lpstr>
    </vt:vector>
  </TitlesOfParts>
  <Company>SPecialiST RePack</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Геронтология. Системные механизмы старения. Фазы и законы геронтогенеза. Общевозрастные тенденции и индивидуальные различия пожилых людей.</dc:title>
  <dc:creator>1</dc:creator>
  <cp:lastModifiedBy>1</cp:lastModifiedBy>
  <cp:revision>4</cp:revision>
  <dcterms:created xsi:type="dcterms:W3CDTF">2020-04-14T05:46:50Z</dcterms:created>
  <dcterms:modified xsi:type="dcterms:W3CDTF">2020-04-14T06:15:04Z</dcterms:modified>
</cp:coreProperties>
</file>